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  <p:sldMasterId id="2147483697" r:id="rId2"/>
    <p:sldMasterId id="2147483700" r:id="rId3"/>
    <p:sldMasterId id="2147483736" r:id="rId4"/>
    <p:sldMasterId id="2147483739" r:id="rId5"/>
    <p:sldMasterId id="2147483742" r:id="rId6"/>
  </p:sldMasterIdLst>
  <p:notesMasterIdLst>
    <p:notesMasterId r:id="rId37"/>
  </p:notesMasterIdLst>
  <p:sldIdLst>
    <p:sldId id="257" r:id="rId7"/>
    <p:sldId id="260" r:id="rId8"/>
    <p:sldId id="262" r:id="rId9"/>
    <p:sldId id="265" r:id="rId10"/>
    <p:sldId id="267" r:id="rId11"/>
    <p:sldId id="270" r:id="rId12"/>
    <p:sldId id="271" r:id="rId13"/>
    <p:sldId id="272" r:id="rId14"/>
    <p:sldId id="276" r:id="rId15"/>
    <p:sldId id="275" r:id="rId16"/>
    <p:sldId id="278" r:id="rId17"/>
    <p:sldId id="277" r:id="rId18"/>
    <p:sldId id="279" r:id="rId19"/>
    <p:sldId id="280" r:id="rId20"/>
    <p:sldId id="282" r:id="rId21"/>
    <p:sldId id="285" r:id="rId22"/>
    <p:sldId id="286" r:id="rId23"/>
    <p:sldId id="290" r:id="rId24"/>
    <p:sldId id="293" r:id="rId25"/>
    <p:sldId id="292" r:id="rId26"/>
    <p:sldId id="294" r:id="rId27"/>
    <p:sldId id="295" r:id="rId28"/>
    <p:sldId id="296" r:id="rId29"/>
    <p:sldId id="297" r:id="rId30"/>
    <p:sldId id="298" r:id="rId31"/>
    <p:sldId id="300" r:id="rId32"/>
    <p:sldId id="301" r:id="rId33"/>
    <p:sldId id="304" r:id="rId34"/>
    <p:sldId id="305" r:id="rId35"/>
    <p:sldId id="306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סגנון ביניים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סגנון ביניים 2 - הדגשה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סגנון ביניים 2 - הדגשה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סגנון ביניים 2 - הדגשה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4" autoAdjust="0"/>
    <p:restoredTop sz="74749" autoAdjust="0"/>
  </p:normalViewPr>
  <p:slideViewPr>
    <p:cSldViewPr snapToGrid="0">
      <p:cViewPr>
        <p:scale>
          <a:sx n="66" d="100"/>
          <a:sy n="66" d="100"/>
        </p:scale>
        <p:origin x="1454" y="-2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E679EE65-DE85-4D75-88DB-2739534AB68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336CE7E0-1268-49DF-A451-71D67B6AC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92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dirty="0"/>
              <a:t>לצורך הירתמותם העתידית לפתרון מגוון של מטלות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OpenAI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24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ארכיטקטורה עוצמתית, מהפכה בתחום ה-</a:t>
            </a:r>
            <a:r>
              <a:rPr lang="en-US" dirty="0"/>
              <a:t>NLP</a:t>
            </a:r>
            <a:br>
              <a:rPr lang="en-US" dirty="0"/>
            </a:b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לציין שאלו בלוקים שחוזרים על עצמם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566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Embeddings</a:t>
            </a:r>
            <a:r>
              <a:rPr lang="he-IL" dirty="0"/>
              <a:t> נלמדים עם המודל</a:t>
            </a:r>
          </a:p>
          <a:p>
            <a:endParaRPr lang="he-IL" dirty="0"/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Context window</a:t>
            </a:r>
            <a:endParaRPr lang="he-IL" dirty="0"/>
          </a:p>
          <a:p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Greedy algorithm</a:t>
            </a:r>
            <a:r>
              <a:rPr lang="he-IL" dirty="0"/>
              <a:t>, וסכמות ג'ינרוט נוספות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24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המשפחה הראשונה שנדבר עליה (בלי לפרט – פירוט בהמשך)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58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1">
              <a:buFont typeface="Arial" panose="020B0604020202020204" pitchFamily="34" charset="0"/>
              <a:buChar char="•"/>
            </a:pPr>
            <a:r>
              <a:rPr lang="he-IL" dirty="0"/>
              <a:t>מגוון מטלות </a:t>
            </a:r>
            <a:r>
              <a:rPr lang="en-US" dirty="0"/>
              <a:t>NLP</a:t>
            </a:r>
            <a:r>
              <a:rPr lang="he-IL" dirty="0"/>
              <a:t>, </a:t>
            </a:r>
            <a:r>
              <a:rPr lang="he-IL" b="1" dirty="0"/>
              <a:t>ככלל בתחום</a:t>
            </a:r>
            <a:r>
              <a:rPr lang="he-IL" b="0" dirty="0"/>
              <a:t>:</a:t>
            </a:r>
            <a:endParaRPr lang="he-IL" b="1" dirty="0"/>
          </a:p>
          <a:p>
            <a:pPr marL="628650" lvl="1" indent="-171450" rtl="1">
              <a:buFont typeface="Arial" panose="020B0604020202020204" pitchFamily="34" charset="0"/>
              <a:buChar char="•"/>
            </a:pPr>
            <a:r>
              <a:rPr lang="he-IL" dirty="0"/>
              <a:t>אימונים כבדים ו-</a:t>
            </a:r>
            <a:r>
              <a:rPr lang="en-US" dirty="0"/>
              <a:t>task specific</a:t>
            </a:r>
            <a:endParaRPr lang="he-IL" dirty="0"/>
          </a:p>
          <a:p>
            <a:pPr marL="628650" lvl="1" indent="-171450" rtl="1">
              <a:buFont typeface="Arial" panose="020B0604020202020204" pitchFamily="34" charset="0"/>
              <a:buChar char="•"/>
            </a:pPr>
            <a:r>
              <a:rPr lang="he-IL" dirty="0"/>
              <a:t>דרישות דאטה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חוסר יציבות וכושר הכללה דל</a:t>
            </a:r>
          </a:p>
          <a:p>
            <a:pPr marL="171450" lvl="0" indent="-171450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171450" lvl="0" indent="-171450" rtl="1">
              <a:buFont typeface="Arial" panose="020B0604020202020204" pitchFamily="34" charset="0"/>
              <a:buChar char="•"/>
            </a:pPr>
            <a:r>
              <a:rPr lang="en-US" dirty="0"/>
              <a:t>GPT</a:t>
            </a:r>
            <a:r>
              <a:rPr lang="he-IL" dirty="0"/>
              <a:t> פותר את זה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04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Fun fact</a:t>
            </a:r>
            <a:r>
              <a:rPr lang="he-IL" dirty="0"/>
              <a:t> – לא קראו לזה </a:t>
            </a:r>
            <a:r>
              <a:rPr lang="en-US" dirty="0"/>
              <a:t>GPT</a:t>
            </a:r>
            <a:r>
              <a:rPr lang="he-IL" dirty="0"/>
              <a:t> בכלל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גם אם יש מספיק דאטה – למידת העברה מספקת כישורי הכללה (חשיפה)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e-I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he-IL" dirty="0"/>
              <a:t>מידול שפה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e-IL" dirty="0"/>
              <a:t>יעד לא מפוקח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e-IL" dirty="0"/>
              <a:t>אין דרישות דאטה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e-IL" dirty="0"/>
              <a:t>אפשר </a:t>
            </a:r>
            <a:r>
              <a:rPr lang="he-IL" dirty="0" err="1"/>
              <a:t>לפרמל</a:t>
            </a:r>
            <a:r>
              <a:rPr lang="he-IL" dirty="0"/>
              <a:t> את ה-</a:t>
            </a:r>
            <a:r>
              <a:rPr lang="en-US" dirty="0"/>
              <a:t>objective</a:t>
            </a:r>
            <a:r>
              <a:rPr lang="he-IL" dirty="0"/>
              <a:t> ללמידה ישירות מהקורפוסים הלא מתויגים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e-I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he-IL" dirty="0"/>
              <a:t>הדאטאסט – כולל מעל 7,000 ספרים שלא פורסמו ממבחר של ז'נרות</a:t>
            </a:r>
          </a:p>
          <a:p>
            <a:pPr marL="171450" lvl="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הרפתקה, פנטזיה, רומנטיקה, וכו'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566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he-IL" dirty="0"/>
              <a:t>מידול שפה היא בעיית קלסיפיקציה, משתמשים ב-</a:t>
            </a:r>
            <a:r>
              <a:rPr lang="en-US" dirty="0"/>
              <a:t>CE</a:t>
            </a:r>
            <a:endParaRPr lang="he-I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he-IL" dirty="0"/>
              <a:t>העברה בעזרת טוקנים מיוחדים</a:t>
            </a:r>
          </a:p>
          <a:p>
            <a:endParaRPr lang="he-I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he-IL" dirty="0"/>
              <a:t>מקור השם </a:t>
            </a:r>
            <a:r>
              <a:rPr lang="en-US" dirty="0"/>
              <a:t>GPT</a:t>
            </a:r>
          </a:p>
          <a:p>
            <a:endParaRPr lang="he-I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he-IL" dirty="0"/>
              <a:t>ביצועי המתודולוגיה (עם </a:t>
            </a:r>
            <a:r>
              <a:rPr lang="en-US" dirty="0"/>
              <a:t>fine tuning</a:t>
            </a:r>
            <a:r>
              <a:rPr lang="he-IL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e-IL" dirty="0"/>
              <a:t>בין כ-5% לכ-10% שיפור דיוק על </a:t>
            </a:r>
            <a:r>
              <a:rPr lang="en-US" dirty="0"/>
              <a:t>SOTA</a:t>
            </a:r>
            <a:r>
              <a:rPr lang="he-IL" dirty="0"/>
              <a:t> במבחר בעיות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e-IL" dirty="0"/>
              <a:t>טרנספורמר &gt; </a:t>
            </a:r>
            <a:r>
              <a:rPr lang="en-US" dirty="0"/>
              <a:t>LSTM</a:t>
            </a:r>
            <a:r>
              <a:rPr lang="he-IL" dirty="0"/>
              <a:t> (פחות 5.6% בממוצע)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e-IL" dirty="0"/>
              <a:t>אימון מקדים עוזר רצח (פחות 14.8% בממוצע!!!)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84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Fun fact</a:t>
            </a:r>
            <a:r>
              <a:rPr lang="he-IL" dirty="0"/>
              <a:t> – </a:t>
            </a:r>
            <a:r>
              <a:rPr lang="en-US" dirty="0"/>
              <a:t>GPT-2</a:t>
            </a:r>
            <a:r>
              <a:rPr lang="he-IL" dirty="0"/>
              <a:t> הוא המודל שפה האחרון ש-</a:t>
            </a:r>
            <a:r>
              <a:rPr lang="en-US" dirty="0"/>
              <a:t>OpenAI</a:t>
            </a:r>
            <a:r>
              <a:rPr lang="he-IL" dirty="0"/>
              <a:t> פרסמה בחינם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e-I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he-IL" dirty="0"/>
              <a:t>המפתח (אחרי נקודה 2)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e-IL" dirty="0"/>
              <a:t>היות ואפשר להביע כל מטלה בשפה טבעית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e-IL" dirty="0"/>
              <a:t>(התלכדות אופטימומים) מודל שפה אופטימלי הוא פתרון אופטימלי לפתרון כל בעיית </a:t>
            </a:r>
            <a:r>
              <a:rPr lang="en-US" dirty="0"/>
              <a:t>NLP</a:t>
            </a:r>
            <a:endParaRPr lang="he-IL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e-IL" dirty="0"/>
              <a:t>ואם נגיע אליו – נוכל ליצור מודל מוכלל, </a:t>
            </a:r>
            <a:r>
              <a:rPr lang="en-US" dirty="0"/>
              <a:t>Artificial General Intelligence</a:t>
            </a:r>
            <a:r>
              <a:rPr lang="he-IL" dirty="0"/>
              <a:t> טהור.</a:t>
            </a:r>
          </a:p>
          <a:p>
            <a:endParaRPr lang="he-I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he-IL" dirty="0"/>
              <a:t>סט הנתונים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e-IL" dirty="0"/>
              <a:t>כמה שיותר רחב ומגוון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e-IL" dirty="0"/>
              <a:t>איכות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Web scraping</a:t>
            </a:r>
            <a:r>
              <a:rPr lang="he-IL" dirty="0"/>
              <a:t> שליקט קישורים שיוצאים מ-</a:t>
            </a:r>
            <a:r>
              <a:rPr lang="en-US" dirty="0"/>
              <a:t>Reddit</a:t>
            </a:r>
            <a:r>
              <a:rPr lang="he-IL" dirty="0"/>
              <a:t> וקיבלו לפחות 3 קארמה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e-IL" dirty="0"/>
              <a:t>מעל 8 מיליון מסמכים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40GB</a:t>
            </a:r>
            <a:r>
              <a:rPr lang="he-IL" dirty="0"/>
              <a:t> של טקסט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he-IL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he-IL" dirty="0"/>
              <a:t>ביצועים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e-IL" dirty="0"/>
              <a:t>מתחרה או עוקף את ה-</a:t>
            </a:r>
            <a:r>
              <a:rPr lang="en-US" dirty="0"/>
              <a:t>SOTA</a:t>
            </a:r>
            <a:r>
              <a:rPr lang="he-IL" dirty="0"/>
              <a:t> בלי אימון נוסף!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e-IL" dirty="0"/>
              <a:t> מודלי שפה מסוגלים להפגין התנהגות ספציפית דרך הנחיה בשפה טבעית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e-IL" dirty="0"/>
              <a:t>הצליח לענות על שאלות ידע כללי בלי </a:t>
            </a:r>
            <a:r>
              <a:rPr lang="en-US" dirty="0"/>
              <a:t>context</a:t>
            </a:r>
            <a:r>
              <a:rPr lang="he-IL" dirty="0"/>
              <a:t> (למה זה מדהים)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e-IL" dirty="0"/>
              <a:t>אף על פי כן, במטלות מסוימות הביצועים של </a:t>
            </a:r>
            <a:r>
              <a:rPr lang="en-US" dirty="0"/>
              <a:t>GPT-2</a:t>
            </a:r>
            <a:r>
              <a:rPr lang="he-IL" dirty="0"/>
              <a:t> ב-</a:t>
            </a:r>
            <a:r>
              <a:rPr lang="en-US" dirty="0"/>
              <a:t>zero shot</a:t>
            </a:r>
            <a:r>
              <a:rPr lang="he-IL" dirty="0"/>
              <a:t> עדיין לא היו פרקטיות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13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he-IL" dirty="0"/>
              <a:t>לא </a:t>
            </a:r>
            <a:r>
              <a:rPr lang="en-US" dirty="0"/>
              <a:t>fine tuning</a:t>
            </a: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רוצים מודל מוכלל שלא מותאם להתפלגות ספציפית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מסוגל לשלב כישורים שונים ביתר קלות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למשל - מודל שיכול לבצע פעולות חשבון תוך כדי שיחה ארוכה, כמו בן אדם.</a:t>
            </a:r>
          </a:p>
          <a:p>
            <a:endParaRPr lang="he-IL" dirty="0"/>
          </a:p>
          <a:p>
            <a:r>
              <a:rPr lang="he-IL" dirty="0"/>
              <a:t>מטה-למידה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לרכוש מגוון רחב של יכולות כחלק משלב האימון המקדים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להיעזר ביכולות הללו לזהות תבניות ולאתר מטלות </a:t>
            </a:r>
            <a:r>
              <a:rPr lang="en-US" dirty="0"/>
              <a:t>test time</a:t>
            </a:r>
            <a:r>
              <a:rPr lang="he-IL" dirty="0"/>
              <a:t>, ולהתאים את עצמו אליה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2 שלבי למידה</a:t>
            </a:r>
          </a:p>
          <a:p>
            <a:endParaRPr lang="he-IL" dirty="0"/>
          </a:p>
          <a:p>
            <a:r>
              <a:rPr lang="he-IL" dirty="0" err="1"/>
              <a:t>דאטאסט</a:t>
            </a: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CommonCrawl</a:t>
            </a:r>
            <a:r>
              <a:rPr lang="he-IL" dirty="0"/>
              <a:t> - ארכיון שמשתמש ב-</a:t>
            </a:r>
            <a:r>
              <a:rPr lang="en-US" dirty="0"/>
              <a:t>web crawler</a:t>
            </a:r>
            <a:r>
              <a:rPr lang="he-IL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seed</a:t>
            </a:r>
            <a:r>
              <a:rPr lang="he-IL" dirty="0"/>
              <a:t> של </a:t>
            </a:r>
            <a:r>
              <a:rPr lang="en-US" dirty="0" err="1"/>
              <a:t>urls</a:t>
            </a:r>
            <a:r>
              <a:rPr lang="he-IL" dirty="0"/>
              <a:t> ורקורסיבית עוקב לינקים לעמודי אינטרנט חדשים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חלקים הנפרשים בין השנים 2016 ו-2019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סינון מסוים לבקרת איכות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570GB</a:t>
            </a:r>
            <a:r>
              <a:rPr lang="he-IL" dirty="0"/>
              <a:t> של טקסט דחוס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מספר מקורות איכותיים נוספו למיקס של סט האימון של </a:t>
            </a:r>
            <a:r>
              <a:rPr lang="en-US" dirty="0"/>
              <a:t>GPT-3</a:t>
            </a:r>
            <a:r>
              <a:rPr lang="he-IL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לחזק את האיכות הממוצעת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ביניהם היו כל וויקיפדיה, וגרסה משופרת של </a:t>
            </a:r>
            <a:r>
              <a:rPr lang="en-US" dirty="0"/>
              <a:t>WebText</a:t>
            </a:r>
            <a:r>
              <a:rPr lang="he-IL" dirty="0"/>
              <a:t> (מ-</a:t>
            </a:r>
            <a:r>
              <a:rPr lang="en-US" dirty="0"/>
              <a:t>GPT-2</a:t>
            </a:r>
            <a:r>
              <a:rPr lang="he-IL" dirty="0"/>
              <a:t>)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06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/>
              <a:t>GPT-3</a:t>
            </a:r>
            <a:r>
              <a:rPr lang="he-IL" dirty="0"/>
              <a:t> ניסה לבחון את ההיפותזה של </a:t>
            </a:r>
            <a:r>
              <a:rPr lang="en-US" dirty="0"/>
              <a:t>GPT-2</a:t>
            </a:r>
            <a:r>
              <a:rPr lang="he-IL" dirty="0"/>
              <a:t> ע"י אימון שמונה מודלים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04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מתחרה או עוקף את ה-</a:t>
            </a:r>
            <a:r>
              <a:rPr lang="en-US" dirty="0"/>
              <a:t>SOTA</a:t>
            </a:r>
            <a:r>
              <a:rPr lang="he-IL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הסקת מסקנות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תרגום לאנגלית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היגיון בריא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ידע כללי (שיפור יציב עם גודל מודל, למה זה מדהים)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he-IL" dirty="0"/>
              <a:t>מתקשה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הבנת הנקרא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בעיות הכוללות השוואה בין קטעי טקסט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לבצע תיקוני דקדוק באנגלית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he-IL" dirty="0"/>
              <a:t>בעיות לא שגרתיות: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ביצוע חישובים (מצליח בדיוק גבוה עם מספר מועט של ספרות)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מניפולציה של תווים במילים (בחלק מצליח בחלק לא)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ללמוד מילים חדשות בקונטקסט שלו</a:t>
            </a:r>
            <a:r>
              <a:rPr lang="en-US" dirty="0"/>
              <a:t> </a:t>
            </a:r>
            <a:r>
              <a:rPr lang="he-IL" dirty="0"/>
              <a:t> (מצליח)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e-IL" dirty="0"/>
          </a:p>
          <a:p>
            <a:r>
              <a:rPr lang="he-IL" dirty="0"/>
              <a:t>מגבלות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רואה יותר טקסט מבן אנוש בכל חייו: לומד בזמן אמת או מזהה תבניות?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תחומי ניסיון נוספים – </a:t>
            </a:r>
            <a:r>
              <a:rPr lang="en-US" dirty="0"/>
              <a:t>vision, video, audio</a:t>
            </a:r>
            <a:r>
              <a:rPr lang="he-IL" dirty="0"/>
              <a:t>. במהות שלו – חסר לו המון </a:t>
            </a:r>
            <a:r>
              <a:rPr lang="en-US" dirty="0"/>
              <a:t>context</a:t>
            </a:r>
            <a:r>
              <a:rPr lang="he-IL" dirty="0"/>
              <a:t> על העולם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87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הסבר קצר לכל אחד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9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המשפחה השנייה שנדבר עליה (בלי לפרט – פירוט בהמשך)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58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1">
              <a:buFont typeface="Arial" panose="020B0604020202020204" pitchFamily="34" charset="0"/>
              <a:buChar char="•"/>
            </a:pPr>
            <a:r>
              <a:rPr lang="he-IL" dirty="0"/>
              <a:t>שאבו השראה מההצלחה ב-</a:t>
            </a:r>
            <a:r>
              <a:rPr lang="en-US" dirty="0"/>
              <a:t>NLP</a:t>
            </a:r>
            <a:r>
              <a:rPr lang="he-IL" dirty="0"/>
              <a:t> </a:t>
            </a:r>
          </a:p>
          <a:p>
            <a:pPr marL="171450" indent="-171450" rtl="1">
              <a:buFont typeface="Arial" panose="020B0604020202020204" pitchFamily="34" charset="0"/>
              <a:buChar char="•"/>
            </a:pPr>
            <a:r>
              <a:rPr lang="he-IL" b="0" dirty="0"/>
              <a:t>אימון מקדים, קנה מידה רחב, ישירות על דאטה "נא" מהאינטרנט</a:t>
            </a:r>
            <a:endParaRPr lang="he-IL" dirty="0"/>
          </a:p>
          <a:p>
            <a:pPr marL="171450" indent="-171450" rtl="1">
              <a:buFont typeface="Arial" panose="020B0604020202020204" pitchFamily="34" charset="0"/>
              <a:buChar char="•"/>
            </a:pPr>
            <a:r>
              <a:rPr lang="he-IL" dirty="0"/>
              <a:t>רצו להביא להצלחה דומה בראייה ממוחשבת</a:t>
            </a:r>
            <a:endParaRPr lang="en-US" dirty="0"/>
          </a:p>
          <a:p>
            <a:pPr marL="171450" indent="-171450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171450" indent="-171450" rtl="1">
              <a:buFont typeface="Arial" panose="020B0604020202020204" pitchFamily="34" charset="0"/>
              <a:buChar char="•"/>
            </a:pPr>
            <a:r>
              <a:rPr lang="he-IL" dirty="0"/>
              <a:t>שפה טבעית להנחיית למידה של </a:t>
            </a:r>
            <a:r>
              <a:rPr lang="he-IL" b="1" dirty="0"/>
              <a:t>ייצוגי תמונות</a:t>
            </a:r>
            <a:endParaRPr lang="he-IL" b="0" dirty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b="0" dirty="0" err="1"/>
              <a:t>וקטורי</a:t>
            </a:r>
            <a:r>
              <a:rPr lang="he-IL" b="0" dirty="0"/>
              <a:t> קידוד שיזקקו את המידע הסמנטי מהתמונות</a:t>
            </a:r>
          </a:p>
          <a:p>
            <a:pPr marL="171450" indent="-171450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0" indent="0" rtl="1">
              <a:buFont typeface="Arial" panose="020B0604020202020204" pitchFamily="34" charset="0"/>
              <a:buNone/>
            </a:pPr>
            <a:r>
              <a:rPr lang="he-IL" dirty="0"/>
              <a:t>יתרונות של שפה טבעית</a:t>
            </a:r>
          </a:p>
          <a:p>
            <a:pPr marL="171450" indent="-171450" rtl="1">
              <a:buFont typeface="Arial" panose="020B0604020202020204" pitchFamily="34" charset="0"/>
              <a:buChar char="•"/>
            </a:pPr>
            <a:r>
              <a:rPr lang="he-IL" dirty="0"/>
              <a:t>כלי גמיש לייצוג אינסוף קונספטים </a:t>
            </a:r>
            <a:r>
              <a:rPr lang="he-IL" dirty="0" err="1"/>
              <a:t>ויזואלים</a:t>
            </a:r>
            <a:endParaRPr lang="he-IL" dirty="0"/>
          </a:p>
          <a:p>
            <a:pPr marL="171450" indent="-171450" rtl="1">
              <a:buFont typeface="Arial" panose="020B0604020202020204" pitchFamily="34" charset="0"/>
              <a:buChar char="•"/>
            </a:pPr>
            <a:r>
              <a:rPr lang="he-IL" dirty="0"/>
              <a:t>גישה </a:t>
            </a:r>
            <a:r>
              <a:rPr lang="he-IL" dirty="0" err="1"/>
              <a:t>סקיילבילית</a:t>
            </a:r>
            <a:endParaRPr lang="he-IL" dirty="0"/>
          </a:p>
          <a:p>
            <a:pPr marL="171450" indent="-171450" rtl="1">
              <a:buFont typeface="Arial" panose="020B0604020202020204" pitchFamily="34" charset="0"/>
              <a:buChar char="•"/>
            </a:pPr>
            <a:r>
              <a:rPr lang="he-IL" dirty="0"/>
              <a:t>מתודולוגיות העברה מעניינות המבוססות על הגמישות של שפה טבעית</a:t>
            </a:r>
          </a:p>
          <a:p>
            <a:pPr marL="0" indent="0" rtl="1">
              <a:buFont typeface="Arial" panose="020B0604020202020204" pitchFamily="34" charset="0"/>
              <a:buNone/>
            </a:pPr>
            <a:endParaRPr lang="he-IL" dirty="0"/>
          </a:p>
          <a:p>
            <a:pPr marL="0" indent="0" rtl="1">
              <a:buFont typeface="Arial" panose="020B0604020202020204" pitchFamily="34" charset="0"/>
              <a:buNone/>
            </a:pPr>
            <a:r>
              <a:rPr lang="he-IL" dirty="0" err="1"/>
              <a:t>דאטאסט</a:t>
            </a:r>
            <a:endParaRPr lang="he-IL" dirty="0"/>
          </a:p>
          <a:p>
            <a:pPr marL="171450" indent="-171450" rtl="1">
              <a:buFont typeface="Arial" panose="020B0604020202020204" pitchFamily="34" charset="0"/>
              <a:buChar char="•"/>
            </a:pPr>
            <a:r>
              <a:rPr lang="en-US" dirty="0"/>
              <a:t>Web scraping</a:t>
            </a:r>
            <a:endParaRPr lang="he-IL" dirty="0"/>
          </a:p>
          <a:p>
            <a:pPr marL="171450" indent="-171450" rtl="1">
              <a:buFont typeface="Arial" panose="020B0604020202020204" pitchFamily="34" charset="0"/>
              <a:buChar char="•"/>
            </a:pPr>
            <a:r>
              <a:rPr lang="he-IL" dirty="0"/>
              <a:t>ליקוט 400 מיליון זוגות</a:t>
            </a:r>
          </a:p>
          <a:p>
            <a:pPr marL="171450" indent="-171450" rtl="1">
              <a:buFont typeface="Arial" panose="020B0604020202020204" pitchFamily="34" charset="0"/>
              <a:buChar char="•"/>
            </a:pPr>
            <a:r>
              <a:rPr lang="he-IL" dirty="0"/>
              <a:t>ממבחר פלטפורמות שיתוף תמונות כגון </a:t>
            </a:r>
            <a:r>
              <a:rPr lang="en-US" dirty="0"/>
              <a:t>Instagram</a:t>
            </a:r>
            <a:r>
              <a:rPr lang="he-IL" dirty="0"/>
              <a:t> ו-</a:t>
            </a:r>
            <a:r>
              <a:rPr lang="en-US" dirty="0"/>
              <a:t>Flicker</a:t>
            </a:r>
            <a:endParaRPr lang="he-IL" dirty="0"/>
          </a:p>
          <a:p>
            <a:pPr marL="171450" indent="-171450" rtl="1">
              <a:buFont typeface="Arial" panose="020B0604020202020204" pitchFamily="34" charset="0"/>
              <a:buChar char="•"/>
            </a:pPr>
            <a:r>
              <a:rPr lang="he-IL" dirty="0"/>
              <a:t>הטקסט נלקח מתוכן ויזואלי שסבב לתמונה (תגיות, </a:t>
            </a:r>
            <a:r>
              <a:rPr lang="en-US" dirty="0"/>
              <a:t>captions</a:t>
            </a:r>
            <a:r>
              <a:rPr lang="he-IL" dirty="0"/>
              <a:t>, כותרות, וכו') </a:t>
            </a:r>
          </a:p>
          <a:p>
            <a:pPr marL="171450" indent="-171450" rtl="1">
              <a:buFont typeface="Arial" panose="020B0604020202020204" pitchFamily="34" charset="0"/>
              <a:buChar char="•"/>
            </a:pPr>
            <a:r>
              <a:rPr lang="he-IL" dirty="0"/>
              <a:t>טכניקת הליקוט של הנתונים עוצבה בצורה כזו שתייצג כמה שיותר קונספטים </a:t>
            </a:r>
            <a:r>
              <a:rPr lang="he-IL" dirty="0" err="1"/>
              <a:t>ויזואלים</a:t>
            </a:r>
            <a:endParaRPr lang="he-IL" dirty="0"/>
          </a:p>
          <a:p>
            <a:pPr marL="171450" indent="-171450" rtl="1">
              <a:buFont typeface="Arial" panose="020B0604020202020204" pitchFamily="34" charset="0"/>
              <a:buChar char="•"/>
            </a:pPr>
            <a:r>
              <a:rPr lang="he-IL" dirty="0"/>
              <a:t>תוך סינון אוטומטי לבקרת איכות</a:t>
            </a:r>
          </a:p>
          <a:p>
            <a:pPr marL="171450" indent="-171450" rtl="1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566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4000" dirty="0"/>
              <a:t>ארכיטקטורות </a:t>
            </a:r>
            <a:r>
              <a:rPr lang="en-US" sz="4000" dirty="0"/>
              <a:t>ResNet:</a:t>
            </a:r>
          </a:p>
          <a:p>
            <a:r>
              <a:rPr lang="en-US" sz="4000" dirty="0"/>
              <a:t>	</a:t>
            </a:r>
            <a:r>
              <a:rPr lang="he-IL" sz="4000" dirty="0"/>
              <a:t>בין </a:t>
            </a:r>
            <a:r>
              <a:rPr lang="en-US" sz="4000" dirty="0"/>
              <a:t>38M</a:t>
            </a:r>
            <a:r>
              <a:rPr lang="he-IL" sz="4000" dirty="0"/>
              <a:t> ל-</a:t>
            </a:r>
            <a:r>
              <a:rPr lang="en-US" sz="4000" dirty="0"/>
              <a:t>420M</a:t>
            </a:r>
            <a:r>
              <a:rPr lang="he-IL" sz="4000" dirty="0"/>
              <a:t> פרמטרים</a:t>
            </a:r>
          </a:p>
          <a:p>
            <a:r>
              <a:rPr lang="he-IL" sz="4000" dirty="0"/>
              <a:t>ארכיטקטורות </a:t>
            </a:r>
            <a:r>
              <a:rPr lang="en-US" sz="4000" dirty="0"/>
              <a:t>ViT</a:t>
            </a:r>
          </a:p>
          <a:p>
            <a:r>
              <a:rPr lang="en-US" sz="4000" dirty="0"/>
              <a:t>	</a:t>
            </a:r>
            <a:r>
              <a:rPr lang="he-IL" sz="4000" dirty="0"/>
              <a:t>בין </a:t>
            </a:r>
            <a:r>
              <a:rPr lang="en-US" sz="4000" dirty="0"/>
              <a:t>88M</a:t>
            </a:r>
            <a:r>
              <a:rPr lang="he-IL" sz="4000" dirty="0"/>
              <a:t> ל-</a:t>
            </a:r>
            <a:r>
              <a:rPr lang="en-US" sz="4000" dirty="0"/>
              <a:t>304M</a:t>
            </a:r>
            <a:r>
              <a:rPr lang="he-IL" sz="4000" dirty="0"/>
              <a:t> פרמטרים, בין 12 ל-24 שכבות</a:t>
            </a:r>
          </a:p>
          <a:p>
            <a:endParaRPr lang="he-IL" sz="4000" dirty="0"/>
          </a:p>
          <a:p>
            <a:r>
              <a:rPr lang="he-IL" sz="4000" dirty="0"/>
              <a:t>ארכיטקטורות הטרנספורמר</a:t>
            </a:r>
          </a:p>
          <a:p>
            <a:r>
              <a:rPr lang="he-IL" sz="4000" dirty="0"/>
              <a:t>	12 שכבות בכולם</a:t>
            </a:r>
          </a:p>
          <a:p>
            <a:r>
              <a:rPr lang="he-IL" sz="4000" dirty="0"/>
              <a:t>	נבנה בהשראת </a:t>
            </a:r>
            <a:r>
              <a:rPr lang="en-US" sz="4000" dirty="0"/>
              <a:t>GPT-2</a:t>
            </a:r>
            <a:endParaRPr lang="he-IL" sz="4000" dirty="0"/>
          </a:p>
          <a:p>
            <a:r>
              <a:rPr lang="he-IL" sz="4000" dirty="0"/>
              <a:t>	המודל הבסיסי מכיל </a:t>
            </a:r>
            <a:r>
              <a:rPr lang="en-US" sz="4000" dirty="0"/>
              <a:t>63M</a:t>
            </a:r>
            <a:r>
              <a:rPr lang="he-IL" sz="4000" dirty="0"/>
              <a:t> פרמטרים</a:t>
            </a:r>
          </a:p>
          <a:p>
            <a:r>
              <a:rPr lang="he-IL" sz="4000" dirty="0"/>
              <a:t>	הרוחב של המודל עובר סילום פרופורציונלי לגידול ברוחב של המודל המתאים לקידוד התמונות</a:t>
            </a:r>
          </a:p>
          <a:p>
            <a:r>
              <a:rPr lang="he-IL" sz="4000" dirty="0"/>
              <a:t>	</a:t>
            </a:r>
            <a:endParaRPr lang="en-US" sz="40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24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נקודה אחרונה:</a:t>
            </a:r>
          </a:p>
          <a:p>
            <a:r>
              <a:rPr lang="he-IL" dirty="0"/>
              <a:t>בעיות סיווג כמדד ל-</a:t>
            </a:r>
            <a:r>
              <a:rPr lang="en-US" dirty="0"/>
              <a:t>task learning capability</a:t>
            </a:r>
            <a:r>
              <a:rPr lang="he-IL" dirty="0"/>
              <a:t> (האם הוא כמו </a:t>
            </a:r>
            <a:r>
              <a:rPr lang="en-US" dirty="0"/>
              <a:t>GPT</a:t>
            </a:r>
            <a:r>
              <a:rPr lang="he-IL" dirty="0"/>
              <a:t>?)</a:t>
            </a:r>
          </a:p>
          <a:p>
            <a:endParaRPr lang="he-IL" dirty="0"/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24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ב-</a:t>
            </a:r>
            <a:r>
              <a:rPr lang="en-US" dirty="0"/>
              <a:t>fully supervised</a:t>
            </a: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הפיצ'רים שלו עוקפים את של ה-</a:t>
            </a:r>
            <a:r>
              <a:rPr lang="en-US" dirty="0"/>
              <a:t>SOTA</a:t>
            </a:r>
            <a:r>
              <a:rPr lang="he-IL" dirty="0"/>
              <a:t> בממוצע</a:t>
            </a:r>
            <a:endParaRPr lang="en-US" dirty="0"/>
          </a:p>
          <a:p>
            <a:endParaRPr lang="he-IL" dirty="0"/>
          </a:p>
          <a:p>
            <a:r>
              <a:rPr lang="he-IL" dirty="0"/>
              <a:t>ב-</a:t>
            </a:r>
            <a:r>
              <a:rPr lang="en-US" dirty="0"/>
              <a:t>zero shot</a:t>
            </a: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תחרותי עם ה-</a:t>
            </a:r>
            <a:r>
              <a:rPr lang="en-US" dirty="0"/>
              <a:t>baseline</a:t>
            </a:r>
            <a:r>
              <a:rPr lang="he-IL" dirty="0"/>
              <a:t> הבסיסי של מסווגים לינאריים שאומנו על הפיצ'רים של </a:t>
            </a:r>
            <a:r>
              <a:rPr lang="en-US" dirty="0"/>
              <a:t>ResNet50</a:t>
            </a: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זה הרבה פחות מ-</a:t>
            </a:r>
            <a:r>
              <a:rPr lang="en-US" dirty="0"/>
              <a:t>SOTA</a:t>
            </a:r>
            <a:endParaRPr lang="he-IL" dirty="0"/>
          </a:p>
          <a:p>
            <a:endParaRPr lang="he-IL" dirty="0"/>
          </a:p>
          <a:p>
            <a:r>
              <a:rPr lang="he-IL" dirty="0"/>
              <a:t>ב-</a:t>
            </a:r>
            <a:r>
              <a:rPr lang="en-US" dirty="0"/>
              <a:t>few shot</a:t>
            </a: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הפיצ'רים שלו עוקפים את אלו של מגוון מודלים אחרים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 כולל המודלים הכי טובים הקיימים שאומנו על </a:t>
            </a:r>
            <a:r>
              <a:rPr lang="en-US" dirty="0"/>
              <a:t>ImageNet</a:t>
            </a: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הכוח של מתודולוגית האימון המקדים של </a:t>
            </a:r>
            <a:r>
              <a:rPr lang="en-US" dirty="0"/>
              <a:t>CLIP</a:t>
            </a:r>
            <a:r>
              <a:rPr lang="he-IL" dirty="0"/>
              <a:t> לעומת אימון מקדים על </a:t>
            </a:r>
            <a:r>
              <a:rPr lang="en-US" dirty="0"/>
              <a:t>ImageNet</a:t>
            </a: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למה </a:t>
            </a:r>
            <a:r>
              <a:rPr lang="en-US" dirty="0"/>
              <a:t>0-shot</a:t>
            </a:r>
            <a:r>
              <a:rPr lang="he-IL" dirty="0"/>
              <a:t> יותר טוב מ-</a:t>
            </a:r>
            <a:r>
              <a:rPr lang="en-US" dirty="0"/>
              <a:t>4-shot</a:t>
            </a:r>
            <a:r>
              <a:rPr lang="he-IL" dirty="0"/>
              <a:t>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e-IL" dirty="0"/>
              <a:t>מנסה בעקיפין ללמוד את המאפיינים של המחלקות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e-IL" dirty="0"/>
              <a:t>לעומת תקשור ישיר של המרכיבים הרלוונטיים בשפה טבעית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e-I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he-IL" dirty="0"/>
              <a:t>בעיות ש-</a:t>
            </a:r>
            <a:r>
              <a:rPr lang="en-US" dirty="0"/>
              <a:t>zero shot clip</a:t>
            </a:r>
            <a:r>
              <a:rPr lang="he-IL" dirty="0"/>
              <a:t> לא טוב בהן: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בעיות סיווג עדינות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e-IL" dirty="0"/>
              <a:t>זיהוי זנים של פרחים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e-IL" dirty="0"/>
              <a:t>סיווג תמונות לווין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e-IL" dirty="0"/>
              <a:t>זיהוי של שלטי רחוב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e-IL" dirty="0"/>
              <a:t>דוגמאות בעיות סיווג סיסטמתיות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e-IL" dirty="0"/>
              <a:t>מניית מספר הרכבים בתמונה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e-IL" dirty="0"/>
              <a:t>אמידת המרחק לרכב הקרוב ביותר בתמונה</a:t>
            </a:r>
          </a:p>
          <a:p>
            <a:r>
              <a:rPr lang="he-IL" dirty="0"/>
              <a:t>בחלק מהבעיות הוא ממש מתקרב לביצועים של מסווג אקראי</a:t>
            </a:r>
          </a:p>
          <a:p>
            <a:endParaRPr lang="he-IL" dirty="0"/>
          </a:p>
          <a:p>
            <a:r>
              <a:rPr lang="he-IL" dirty="0"/>
              <a:t>בעייתיות של מתודולוגיית </a:t>
            </a:r>
            <a:r>
              <a:rPr lang="en-US" dirty="0"/>
              <a:t>few-shot</a:t>
            </a: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מתודולוגיה פרימיטיבית (פחות טוב מ-</a:t>
            </a:r>
            <a:r>
              <a:rPr lang="en-US" dirty="0"/>
              <a:t>zero shot</a:t>
            </a:r>
            <a:r>
              <a:rPr lang="he-IL" dirty="0"/>
              <a:t> בהתחלה)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שונה מאוד מלמידה אנושית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e-IL" dirty="0"/>
              <a:t>בני אדם הראו שיפור משמעותי בסיווג זני חיות מחמד אחרי </a:t>
            </a:r>
            <a:r>
              <a:rPr lang="en-US" dirty="0"/>
              <a:t>shot</a:t>
            </a:r>
            <a:r>
              <a:rPr lang="he-IL" dirty="0"/>
              <a:t> אחד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e-IL" dirty="0"/>
              <a:t>אבל לא הראו שיפור משמעותי ב-</a:t>
            </a:r>
            <a:r>
              <a:rPr lang="en-US" dirty="0"/>
              <a:t>2-shot</a:t>
            </a:r>
            <a:endParaRPr lang="he-IL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CLIP</a:t>
            </a:r>
            <a:r>
              <a:rPr lang="he-IL" dirty="0"/>
              <a:t> פחות טוב ב-</a:t>
            </a:r>
            <a:r>
              <a:rPr lang="en-US" dirty="0"/>
              <a:t>1-shot</a:t>
            </a:r>
            <a:r>
              <a:rPr lang="he-IL" dirty="0"/>
              <a:t>, אבל ממשיך להשתפר עם עוד </a:t>
            </a:r>
            <a:r>
              <a:rPr lang="en-US" dirty="0"/>
              <a:t>shots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42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586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עשוי לרשת סטריאוטיפים ודעות קדומות מה-</a:t>
            </a:r>
            <a:r>
              <a:rPr lang="en-US" dirty="0"/>
              <a:t>datasets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מודלים עשויים להירתם לשלל אפליקציות – שירשו גם הם את אותם סטריאוטיפים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העניין נחקר היטב גם ע"י הממציאים של </a:t>
            </a:r>
            <a:r>
              <a:rPr lang="en-US" dirty="0"/>
              <a:t>GPT</a:t>
            </a:r>
            <a:r>
              <a:rPr lang="he-IL" dirty="0"/>
              <a:t> וגם ע"י הממציאים של </a:t>
            </a:r>
            <a:r>
              <a:rPr lang="en-US" dirty="0"/>
              <a:t>CLIP</a:t>
            </a:r>
            <a:endParaRPr lang="he-IL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e-IL" dirty="0"/>
              <a:t>ערכו ניסויים ראשוניים כדי לנסות לאתר את הבעיות הללו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e-IL" dirty="0"/>
              <a:t>במטרה לעודד את קהילת המחקר להשקיע תשומת לב לבעיה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e-IL" dirty="0"/>
              <a:t>אנחנו נסקור בקצרה כמה מהניסויים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לבסוף – בהקשר של הטיה מגדרית עבור </a:t>
            </a:r>
            <a:r>
              <a:rPr lang="en-US" dirty="0"/>
              <a:t>GPT-3</a:t>
            </a:r>
            <a:endParaRPr lang="he-IL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e-IL" dirty="0"/>
              <a:t>ככל שהמודל היה גדול יותר, ככה הוא היה יותר רובסטי להטיות האלו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e-IL" dirty="0"/>
              <a:t>ככה היה לו יותר קיבולת לעשות החלטות מושכלות יותר,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e-IL" dirty="0"/>
              <a:t>בלי להסתמך על דעות קדומות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24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מחסור בחוקים ורגולציות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ככל שהזמן יעבור ליותר אנשים יהיה את זה וזה מסוכן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צריך לנצל את חלון הזמן הנוכחי</a:t>
            </a:r>
          </a:p>
          <a:p>
            <a:endParaRPr lang="he-IL" dirty="0"/>
          </a:p>
          <a:p>
            <a:r>
              <a:rPr lang="he-IL" dirty="0"/>
              <a:t>צריכת אנרגיה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אימון יקר מאוד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צריכת אנרגיה ב-</a:t>
            </a:r>
            <a:r>
              <a:rPr lang="en-US" dirty="0"/>
              <a:t>test time</a:t>
            </a: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שיפורים אלגוריתמיים (</a:t>
            </a:r>
            <a:r>
              <a:rPr lang="en-US" dirty="0"/>
              <a:t>model distillation</a:t>
            </a:r>
            <a:r>
              <a:rPr lang="he-IL" dirty="0"/>
              <a:t>)</a:t>
            </a:r>
          </a:p>
          <a:p>
            <a:endParaRPr lang="he-IL" dirty="0"/>
          </a:p>
          <a:p>
            <a:r>
              <a:rPr lang="he-IL" dirty="0"/>
              <a:t>בעייתיות בשימוש למטרות רגישות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איתור ביטויים רגולריים בטקסט זה לא כמו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מוקד קו-חם לעזרה נפשית</a:t>
            </a:r>
          </a:p>
          <a:p>
            <a:endParaRPr lang="he-IL" dirty="0"/>
          </a:p>
          <a:p>
            <a:r>
              <a:rPr lang="he-IL" dirty="0"/>
              <a:t>באוקטובר 2020 נערך כנס שסבב את </a:t>
            </a:r>
            <a:r>
              <a:rPr lang="en-US" dirty="0"/>
              <a:t>GPT-3</a:t>
            </a:r>
            <a:r>
              <a:rPr lang="he-IL" dirty="0"/>
              <a:t>, בניסיון להתקיל את הבעיות הללו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לשלב איתור והתקלה של הבעיות כבר בזמן הפיתוח – </a:t>
            </a:r>
            <a:r>
              <a:rPr lang="en-US" dirty="0"/>
              <a:t>red teaming</a:t>
            </a:r>
            <a:endParaRPr lang="he-IL" dirty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להשקיע מאמצים מחקריים בפיתוח מערכי הערכה של הטיות חברתיות במודלים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לשלב אימות קריפטוגרפיה של מדיה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וכולי (ליטרלי תגיד וכולי)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87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45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1"/>
            <a:r>
              <a:rPr lang="he-IL" dirty="0"/>
              <a:t>פה תספר על היופי של מודלים שאומנו מראש בקנה מידה רחב – היופי של הנושא של הסמינר שלך!</a:t>
            </a:r>
          </a:p>
          <a:p>
            <a:pPr rtl="1"/>
            <a:endParaRPr lang="he-IL" dirty="0"/>
          </a:p>
          <a:p>
            <a:pPr rtl="1"/>
            <a:r>
              <a:rPr lang="he-IL" dirty="0"/>
              <a:t>לאן זה הולך</a:t>
            </a:r>
          </a:p>
          <a:p>
            <a:pPr marL="171450" indent="-171450" rtl="1">
              <a:buFont typeface="Arial" panose="020B0604020202020204" pitchFamily="34" charset="0"/>
              <a:buChar char="•"/>
            </a:pPr>
            <a:r>
              <a:rPr lang="he-IL" dirty="0"/>
              <a:t>זה ברור שיש עוד מקום לשיפור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לקרב את מתודולוגיית ההעברה ללמידה אנושית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אבל החזית הטכנולוגית של האנושות (</a:t>
            </a:r>
            <a:r>
              <a:rPr lang="en-US" dirty="0"/>
              <a:t>Dall-E</a:t>
            </a:r>
            <a:r>
              <a:rPr lang="he-IL" dirty="0"/>
              <a:t>, </a:t>
            </a:r>
            <a:r>
              <a:rPr lang="en-US" dirty="0"/>
              <a:t>ChatGPT</a:t>
            </a:r>
            <a:r>
              <a:rPr lang="he-IL" dirty="0"/>
              <a:t>) – נשענת על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מודלים שאומנו בצורה לא מפוקחת בנה מידה רחב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ורכשו מגוון רחב של כלים מאחורי הקלעים</a:t>
            </a:r>
          </a:p>
          <a:p>
            <a:pPr marL="171450" lvl="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וללא ספק מודלים כאלו משחקים תפקיד משמעותי בדרך של האנושות לקראת בינה מלאכותית כללית טהורה (</a:t>
            </a:r>
            <a:r>
              <a:rPr lang="en-US" dirty="0"/>
              <a:t>AGI</a:t>
            </a:r>
            <a:r>
              <a:rPr lang="he-IL" dirty="0"/>
              <a:t>, לא סתם </a:t>
            </a:r>
            <a:r>
              <a:rPr lang="en-US" dirty="0"/>
              <a:t>AI</a:t>
            </a:r>
            <a:r>
              <a:rPr lang="he-IL" dirty="0"/>
              <a:t>)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24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הסבר קצר למבוא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586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וזהו!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/>
              <a:t>בהצלחה :)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8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ב-1950 טיורינג הציג את השאלה</a:t>
            </a:r>
          </a:p>
          <a:p>
            <a:pPr marL="171450" lvl="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פקודות לוגיות | אבל לחשוב?</a:t>
            </a:r>
          </a:p>
          <a:p>
            <a:pPr marL="0" lvl="0" indent="0" algn="r" rtl="1">
              <a:buFont typeface="Arial" panose="020B0604020202020204" pitchFamily="34" charset="0"/>
              <a:buNone/>
            </a:pPr>
            <a:endParaRPr lang="he-IL" dirty="0"/>
          </a:p>
          <a:p>
            <a:pPr marL="171450" lvl="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ג'ון מקארת'י</a:t>
            </a:r>
          </a:p>
          <a:p>
            <a:pPr marL="0" lvl="0" indent="0" algn="r" rtl="1">
              <a:buFont typeface="Arial" panose="020B0604020202020204" pitchFamily="34" charset="0"/>
              <a:buNone/>
            </a:pPr>
            <a:endParaRPr lang="he-IL" dirty="0"/>
          </a:p>
          <a:p>
            <a:pPr marL="0" lvl="0" indent="0" algn="r" rtl="1">
              <a:buFont typeface="Arial" panose="020B0604020202020204" pitchFamily="34" charset="0"/>
              <a:buNone/>
            </a:pPr>
            <a:r>
              <a:rPr lang="he-IL" dirty="0"/>
              <a:t>ראייה ממוחשבת</a:t>
            </a:r>
          </a:p>
          <a:p>
            <a:pPr marL="171450" lvl="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להבין ולהסביר את התוכן של העולם מדגימות וויזואליות – תמונות</a:t>
            </a:r>
          </a:p>
          <a:p>
            <a:pPr marL="0" lvl="0" indent="0" algn="r" rtl="1">
              <a:buFont typeface="Arial" panose="020B0604020202020204" pitchFamily="34" charset="0"/>
              <a:buNone/>
            </a:pPr>
            <a:endParaRPr lang="he-IL" dirty="0"/>
          </a:p>
          <a:p>
            <a:pPr marL="0" lvl="0" indent="0" algn="r" rtl="1">
              <a:buFont typeface="Arial" panose="020B0604020202020204" pitchFamily="34" charset="0"/>
              <a:buNone/>
            </a:pPr>
            <a:r>
              <a:rPr lang="en-US" dirty="0"/>
              <a:t>NLP</a:t>
            </a:r>
            <a:endParaRPr lang="he-IL" dirty="0"/>
          </a:p>
          <a:p>
            <a:pPr marL="171450" lvl="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היכולת לפרש את השפה טבעית של בני האדם</a:t>
            </a:r>
          </a:p>
          <a:p>
            <a:pPr marL="171450" lvl="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מבחינה לשונית וסמנטית</a:t>
            </a:r>
          </a:p>
          <a:p>
            <a:pPr marL="171450" lvl="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לביצוע מטלות פרקטיות</a:t>
            </a:r>
          </a:p>
          <a:p>
            <a:pPr marL="171450" lvl="0" indent="-17145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0" lvl="0" indent="0" algn="r" rtl="1">
              <a:buFont typeface="Arial" panose="020B0604020202020204" pitchFamily="34" charset="0"/>
              <a:buNone/>
            </a:pPr>
            <a:r>
              <a:rPr lang="en-US" dirty="0"/>
              <a:t>AGI</a:t>
            </a:r>
            <a:endParaRPr lang="he-IL" dirty="0"/>
          </a:p>
          <a:p>
            <a:pPr marL="171450" lvl="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סוכן בכל יכולות </a:t>
            </a:r>
            <a:r>
              <a:rPr lang="he-IL" dirty="0" err="1"/>
              <a:t>קוגנטיביות</a:t>
            </a:r>
            <a:r>
              <a:rPr lang="he-IL" dirty="0"/>
              <a:t> כלליות, מסוגל ללמוד ולבצע כל מטלה אינטלקטואלית בדומה לבני אנוש</a:t>
            </a:r>
          </a:p>
          <a:p>
            <a:pPr marL="171450" lvl="0" indent="-171450" algn="r" rtl="1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66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תחום חשוב ב-</a:t>
            </a:r>
            <a:r>
              <a:rPr lang="en-US" dirty="0"/>
              <a:t>AI</a:t>
            </a: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אלגוריתמים ש...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למידה מפוקחת: </a:t>
            </a:r>
            <a:r>
              <a:rPr lang="he-IL" b="1" dirty="0"/>
              <a:t>קירוב פונקציה</a:t>
            </a:r>
            <a:r>
              <a:rPr lang="he-IL" b="0" dirty="0"/>
              <a:t> (</a:t>
            </a:r>
            <a:r>
              <a:rPr lang="en-US" b="0" dirty="0"/>
              <a:t>labels</a:t>
            </a:r>
            <a:r>
              <a:rPr lang="he-IL" b="0" dirty="0"/>
              <a:t>)</a:t>
            </a:r>
            <a:endParaRPr lang="he-IL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למידה מפוקחת: </a:t>
            </a:r>
            <a:r>
              <a:rPr lang="he-IL" b="1" dirty="0"/>
              <a:t>לאתר תבניות </a:t>
            </a:r>
            <a:r>
              <a:rPr lang="he-IL" b="0" dirty="0"/>
              <a:t>בהתפלגות לא ידועה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b="0" dirty="0"/>
              <a:t>יתרון של למידה לא מפוקחת: לא צריך </a:t>
            </a:r>
            <a:r>
              <a:rPr lang="en-US" b="0" dirty="0"/>
              <a:t>labels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b="0" dirty="0"/>
              <a:t>נדון בהעברת למידה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b="0" dirty="0"/>
              <a:t>העברת למידה:</a:t>
            </a:r>
            <a:r>
              <a:rPr lang="en-US" b="0" dirty="0"/>
              <a:t> </a:t>
            </a:r>
            <a:r>
              <a:rPr lang="he-IL" b="0" dirty="0"/>
              <a:t>לא מפוקח -&gt; מפוקח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24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הענף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השימוש שלו אצלינו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35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he-IL" dirty="0"/>
              <a:t>שכבות = בלוקים פונקציונליים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e-IL" dirty="0"/>
              <a:t>קלט ממשי (</a:t>
            </a:r>
            <a:r>
              <a:rPr lang="he-IL" dirty="0" err="1"/>
              <a:t>וקטורי</a:t>
            </a:r>
            <a:r>
              <a:rPr lang="he-IL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he-IL" dirty="0"/>
              <a:t>מהם נוירונים, </a:t>
            </a:r>
            <a:r>
              <a:rPr lang="he-IL" dirty="0" err="1"/>
              <a:t>אקטיבציות</a:t>
            </a:r>
            <a:endParaRPr lang="he-IL" dirty="0"/>
          </a:p>
          <a:p>
            <a:endParaRPr lang="he-IL" dirty="0"/>
          </a:p>
          <a:p>
            <a:r>
              <a:rPr lang="he-IL" dirty="0"/>
              <a:t>לבסוף תזכיר: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שכבה לינארית -&gt; שכבה </a:t>
            </a:r>
            <a:r>
              <a:rPr lang="en-US" dirty="0"/>
              <a:t>fully connected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רשת </a:t>
            </a:r>
            <a:r>
              <a:rPr lang="en-US" dirty="0"/>
              <a:t>fully-connected</a:t>
            </a:r>
            <a:r>
              <a:rPr lang="he-IL" dirty="0"/>
              <a:t>, </a:t>
            </a:r>
            <a:r>
              <a:rPr lang="en-US" dirty="0"/>
              <a:t>MLP</a:t>
            </a: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מסווג לינארי (קלט אחד פלט אחד)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04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קיימות סכמות אופטימיזציה נוספות (</a:t>
            </a:r>
            <a:r>
              <a:rPr lang="en-US" dirty="0"/>
              <a:t>SGD,  momentum, Adam</a:t>
            </a:r>
            <a:r>
              <a:rPr lang="he-IL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התפוצצות והיעלמות של גרדיאנטים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נורמליזציה: התנהגות יציבה של האקטיבציות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חיבורים שיוריים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e-IL" dirty="0"/>
              <a:t>זרימת מידע מובטחת בין השכבות הקודמות לשכבות העוקבות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e-IL" dirty="0"/>
              <a:t>זרימה מוצלחת יותר של גרדיאנטים</a:t>
            </a:r>
            <a:endParaRPr lang="he-IL" b="1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87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ראייה ממוחשבת – מידע מקומי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Pooling</a:t>
            </a:r>
            <a:r>
              <a:rPr lang="he-IL" dirty="0"/>
              <a:t>: צמצום הרזולוציה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Max pooling</a:t>
            </a:r>
            <a:r>
              <a:rPr lang="he-IL" dirty="0"/>
              <a:t>: הופך את הרשת אינווריאנטית לשינויים קלים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e-I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סיווג תמונות: </a:t>
            </a:r>
            <a:r>
              <a:rPr lang="he-IL" b="1" dirty="0"/>
              <a:t>חילוץ פיצ'רים</a:t>
            </a:r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CE7E0-1268-49DF-A451-71D67B6ACF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0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-6800"/>
            <a:ext cx="2929200" cy="68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025701" y="2029615"/>
            <a:ext cx="5592000" cy="20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25700" y="4350707"/>
            <a:ext cx="3414400" cy="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31279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118200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2286600" y="4133000"/>
            <a:ext cx="7618800" cy="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72" name="Google Shape;72;p11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2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74" name="Google Shape;74;p11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4101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2F2F2">
            <a:alpha val="0"/>
          </a:srgbClr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9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2556072" y="2378536"/>
            <a:ext cx="3170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1263304" y="2378536"/>
            <a:ext cx="1232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2556072" y="290476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3"/>
          </p:nvPr>
        </p:nvSpPr>
        <p:spPr>
          <a:xfrm>
            <a:off x="7797479" y="2378536"/>
            <a:ext cx="3170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6504711" y="2378536"/>
            <a:ext cx="1232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5"/>
          </p:nvPr>
        </p:nvSpPr>
        <p:spPr>
          <a:xfrm>
            <a:off x="7797479" y="290476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6"/>
          </p:nvPr>
        </p:nvSpPr>
        <p:spPr>
          <a:xfrm>
            <a:off x="2517289" y="4000967"/>
            <a:ext cx="3170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 hasCustomPrompt="1"/>
          </p:nvPr>
        </p:nvSpPr>
        <p:spPr>
          <a:xfrm>
            <a:off x="1224521" y="4000967"/>
            <a:ext cx="1232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2517289" y="4528739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9"/>
          </p:nvPr>
        </p:nvSpPr>
        <p:spPr>
          <a:xfrm>
            <a:off x="7797475" y="4000967"/>
            <a:ext cx="3170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3" hasCustomPrompt="1"/>
          </p:nvPr>
        </p:nvSpPr>
        <p:spPr>
          <a:xfrm>
            <a:off x="6504711" y="4000967"/>
            <a:ext cx="1232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7797479" y="4528739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5"/>
          </p:nvPr>
        </p:nvSpPr>
        <p:spPr>
          <a:xfrm>
            <a:off x="960000" y="573024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6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92" name="Google Shape;92;p13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03597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950967" y="1029200"/>
            <a:ext cx="10305600" cy="479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1455567" y="2811267"/>
            <a:ext cx="474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2" hasCustomPrompt="1"/>
          </p:nvPr>
        </p:nvSpPr>
        <p:spPr>
          <a:xfrm>
            <a:off x="1455567" y="1593233"/>
            <a:ext cx="2008400" cy="12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66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1455555" y="4313567"/>
            <a:ext cx="40264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3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100" name="Google Shape;100;p14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49777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4663367" y="39329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1"/>
          </p:nvPr>
        </p:nvSpPr>
        <p:spPr>
          <a:xfrm>
            <a:off x="3276200" y="1806233"/>
            <a:ext cx="7472400" cy="21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-12333" y="600"/>
            <a:ext cx="2143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5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2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107" name="Google Shape;107;p15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63267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5026555" y="1045324"/>
            <a:ext cx="3070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112" name="Google Shape;112;p16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26246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960000" y="573024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117" name="Google Shape;117;p17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83211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accen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960000" y="573024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1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122" name="Google Shape;122;p18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76903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>
            <a:off x="-12333" y="-12333"/>
            <a:ext cx="5123200" cy="687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"/>
          </p:nvPr>
        </p:nvSpPr>
        <p:spPr>
          <a:xfrm>
            <a:off x="1098300" y="3100267"/>
            <a:ext cx="3562000" cy="15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1098300" y="2246133"/>
            <a:ext cx="41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27" name="Google Shape;127;p19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2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129" name="Google Shape;129;p19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99001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subTitle" idx="1"/>
          </p:nvPr>
        </p:nvSpPr>
        <p:spPr>
          <a:xfrm>
            <a:off x="6569028" y="3096773"/>
            <a:ext cx="38768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6569028" y="2243333"/>
            <a:ext cx="4187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2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135" name="Google Shape;135;p20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869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950967" y="1029200"/>
            <a:ext cx="10305600" cy="479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6637155" y="2811255"/>
            <a:ext cx="402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6637155" y="1593233"/>
            <a:ext cx="1635600" cy="12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66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637155" y="4313567"/>
            <a:ext cx="40264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3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764604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5696800" y="1536467"/>
            <a:ext cx="6495200" cy="372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6250208" y="3099720"/>
            <a:ext cx="38768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6250208" y="2246280"/>
            <a:ext cx="4187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2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142" name="Google Shape;142;p21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15084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accen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950967" y="1911803"/>
            <a:ext cx="4986400" cy="16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13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1"/>
          </p:nvPr>
        </p:nvSpPr>
        <p:spPr>
          <a:xfrm>
            <a:off x="950967" y="3562197"/>
            <a:ext cx="4986400" cy="1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46" name="Google Shape;146;p22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2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148" name="Google Shape;148;p22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68582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subTitle" idx="1"/>
          </p:nvPr>
        </p:nvSpPr>
        <p:spPr>
          <a:xfrm>
            <a:off x="960000" y="1666700"/>
            <a:ext cx="10272000" cy="40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960000" y="573024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2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154" name="Google Shape;154;p23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281429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subTitle" idx="1"/>
          </p:nvPr>
        </p:nvSpPr>
        <p:spPr>
          <a:xfrm>
            <a:off x="5834985" y="3653017"/>
            <a:ext cx="39000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5834971" y="1693000"/>
            <a:ext cx="4952400" cy="17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2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160" name="Google Shape;160;p24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24"/>
          <p:cNvSpPr/>
          <p:nvPr/>
        </p:nvSpPr>
        <p:spPr>
          <a:xfrm>
            <a:off x="-12333" y="-11948"/>
            <a:ext cx="3263600" cy="33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60445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subTitle" idx="1"/>
          </p:nvPr>
        </p:nvSpPr>
        <p:spPr>
          <a:xfrm>
            <a:off x="1762017" y="4496665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067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ubTitle" idx="2"/>
          </p:nvPr>
        </p:nvSpPr>
        <p:spPr>
          <a:xfrm>
            <a:off x="6553184" y="4496665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067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3"/>
          </p:nvPr>
        </p:nvSpPr>
        <p:spPr>
          <a:xfrm>
            <a:off x="1566817" y="5194133"/>
            <a:ext cx="42672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4"/>
          </p:nvPr>
        </p:nvSpPr>
        <p:spPr>
          <a:xfrm>
            <a:off x="6357984" y="5194133"/>
            <a:ext cx="42672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960000" y="573024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5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170" name="Google Shape;170;p25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809127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subTitle" idx="1"/>
          </p:nvPr>
        </p:nvSpPr>
        <p:spPr>
          <a:xfrm>
            <a:off x="1087796" y="1639367"/>
            <a:ext cx="4828400" cy="44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2"/>
          </p:nvPr>
        </p:nvSpPr>
        <p:spPr>
          <a:xfrm>
            <a:off x="6276204" y="1639367"/>
            <a:ext cx="4828000" cy="44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960000" y="573024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75" name="Google Shape;175;p26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3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177" name="Google Shape;177;p26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993420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/>
          <p:nvPr/>
        </p:nvSpPr>
        <p:spPr>
          <a:xfrm>
            <a:off x="-400" y="-13667"/>
            <a:ext cx="12192000" cy="344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1143244" y="4648159"/>
            <a:ext cx="317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1"/>
          </p:nvPr>
        </p:nvSpPr>
        <p:spPr>
          <a:xfrm>
            <a:off x="1170644" y="5237336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title" idx="2"/>
          </p:nvPr>
        </p:nvSpPr>
        <p:spPr>
          <a:xfrm>
            <a:off x="4512925" y="4648159"/>
            <a:ext cx="317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3"/>
          </p:nvPr>
        </p:nvSpPr>
        <p:spPr>
          <a:xfrm>
            <a:off x="4540325" y="5237336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title" idx="4"/>
          </p:nvPr>
        </p:nvSpPr>
        <p:spPr>
          <a:xfrm>
            <a:off x="7882607" y="4648159"/>
            <a:ext cx="317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ubTitle" idx="5"/>
          </p:nvPr>
        </p:nvSpPr>
        <p:spPr>
          <a:xfrm>
            <a:off x="7910007" y="5237336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title" idx="6"/>
          </p:nvPr>
        </p:nvSpPr>
        <p:spPr>
          <a:xfrm>
            <a:off x="960000" y="573024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7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189" name="Google Shape;189;p27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568877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960000" y="386800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subTitle" idx="1"/>
          </p:nvPr>
        </p:nvSpPr>
        <p:spPr>
          <a:xfrm>
            <a:off x="960000" y="4650040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title" idx="2"/>
          </p:nvPr>
        </p:nvSpPr>
        <p:spPr>
          <a:xfrm>
            <a:off x="4538400" y="386800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3"/>
          </p:nvPr>
        </p:nvSpPr>
        <p:spPr>
          <a:xfrm>
            <a:off x="4538400" y="4650040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title" idx="4"/>
          </p:nvPr>
        </p:nvSpPr>
        <p:spPr>
          <a:xfrm>
            <a:off x="8116800" y="386800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5"/>
          </p:nvPr>
        </p:nvSpPr>
        <p:spPr>
          <a:xfrm>
            <a:off x="8116800" y="4650040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title" idx="6"/>
          </p:nvPr>
        </p:nvSpPr>
        <p:spPr>
          <a:xfrm>
            <a:off x="960000" y="573024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7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200" name="Google Shape;200;p28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14677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6937248" y="573024"/>
            <a:ext cx="4291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03" name="Google Shape;203;p29"/>
          <p:cNvSpPr/>
          <p:nvPr/>
        </p:nvSpPr>
        <p:spPr>
          <a:xfrm>
            <a:off x="-12335" y="0"/>
            <a:ext cx="255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29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206" name="Google Shape;206;p29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29"/>
          <p:cNvSpPr txBox="1">
            <a:spLocks noGrp="1"/>
          </p:cNvSpPr>
          <p:nvPr>
            <p:ph type="title" idx="2"/>
          </p:nvPr>
        </p:nvSpPr>
        <p:spPr>
          <a:xfrm>
            <a:off x="4743180" y="1579489"/>
            <a:ext cx="18280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ubTitle" idx="3"/>
          </p:nvPr>
        </p:nvSpPr>
        <p:spPr>
          <a:xfrm>
            <a:off x="4743180" y="2208249"/>
            <a:ext cx="2682400" cy="5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title" idx="4"/>
          </p:nvPr>
        </p:nvSpPr>
        <p:spPr>
          <a:xfrm>
            <a:off x="6489657" y="3161751"/>
            <a:ext cx="18288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5"/>
          </p:nvPr>
        </p:nvSpPr>
        <p:spPr>
          <a:xfrm>
            <a:off x="6490057" y="3786364"/>
            <a:ext cx="2682400" cy="5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title" idx="6"/>
          </p:nvPr>
        </p:nvSpPr>
        <p:spPr>
          <a:xfrm>
            <a:off x="8236936" y="4744012"/>
            <a:ext cx="18288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7"/>
          </p:nvPr>
        </p:nvSpPr>
        <p:spPr>
          <a:xfrm>
            <a:off x="8236936" y="5364480"/>
            <a:ext cx="2683600" cy="6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55145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1697480" y="2521277"/>
            <a:ext cx="402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15" name="Google Shape;215;p30"/>
          <p:cNvSpPr txBox="1">
            <a:spLocks noGrp="1"/>
          </p:cNvSpPr>
          <p:nvPr>
            <p:ph type="subTitle" idx="1"/>
          </p:nvPr>
        </p:nvSpPr>
        <p:spPr>
          <a:xfrm>
            <a:off x="1697480" y="3133404"/>
            <a:ext cx="3292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title" idx="2"/>
          </p:nvPr>
        </p:nvSpPr>
        <p:spPr>
          <a:xfrm>
            <a:off x="6471320" y="2521277"/>
            <a:ext cx="402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subTitle" idx="3"/>
          </p:nvPr>
        </p:nvSpPr>
        <p:spPr>
          <a:xfrm>
            <a:off x="6471320" y="3133404"/>
            <a:ext cx="3292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18" name="Google Shape;218;p30"/>
          <p:cNvSpPr txBox="1">
            <a:spLocks noGrp="1"/>
          </p:cNvSpPr>
          <p:nvPr>
            <p:ph type="title" idx="4"/>
          </p:nvPr>
        </p:nvSpPr>
        <p:spPr>
          <a:xfrm>
            <a:off x="1697480" y="4846568"/>
            <a:ext cx="402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subTitle" idx="5"/>
          </p:nvPr>
        </p:nvSpPr>
        <p:spPr>
          <a:xfrm>
            <a:off x="1697480" y="5458695"/>
            <a:ext cx="3292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title" idx="6"/>
          </p:nvPr>
        </p:nvSpPr>
        <p:spPr>
          <a:xfrm>
            <a:off x="6471320" y="4846568"/>
            <a:ext cx="402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subTitle" idx="7"/>
          </p:nvPr>
        </p:nvSpPr>
        <p:spPr>
          <a:xfrm>
            <a:off x="6471320" y="5458695"/>
            <a:ext cx="3292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title" idx="8"/>
          </p:nvPr>
        </p:nvSpPr>
        <p:spPr>
          <a:xfrm>
            <a:off x="960000" y="573024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23" name="Google Shape;223;p30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9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225" name="Google Shape;225;p30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59068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960000" y="1734033"/>
            <a:ext cx="10272000" cy="43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 sz="1600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960000" y="573024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2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28" name="Google Shape;28;p4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976281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/>
          <p:nvPr/>
        </p:nvSpPr>
        <p:spPr>
          <a:xfrm>
            <a:off x="-39656" y="3854567"/>
            <a:ext cx="12266400" cy="300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31"/>
          <p:cNvSpPr txBox="1">
            <a:spLocks noGrp="1"/>
          </p:cNvSpPr>
          <p:nvPr>
            <p:ph type="title"/>
          </p:nvPr>
        </p:nvSpPr>
        <p:spPr>
          <a:xfrm>
            <a:off x="960000" y="22438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subTitle" idx="1"/>
          </p:nvPr>
        </p:nvSpPr>
        <p:spPr>
          <a:xfrm>
            <a:off x="960000" y="29242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title" idx="2"/>
          </p:nvPr>
        </p:nvSpPr>
        <p:spPr>
          <a:xfrm>
            <a:off x="4559025" y="22438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subTitle" idx="3"/>
          </p:nvPr>
        </p:nvSpPr>
        <p:spPr>
          <a:xfrm>
            <a:off x="4559025" y="29242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title" idx="4"/>
          </p:nvPr>
        </p:nvSpPr>
        <p:spPr>
          <a:xfrm>
            <a:off x="960000" y="41550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5"/>
          </p:nvPr>
        </p:nvSpPr>
        <p:spPr>
          <a:xfrm>
            <a:off x="960000" y="48354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title" idx="6"/>
          </p:nvPr>
        </p:nvSpPr>
        <p:spPr>
          <a:xfrm>
            <a:off x="4559025" y="41550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7"/>
          </p:nvPr>
        </p:nvSpPr>
        <p:spPr>
          <a:xfrm>
            <a:off x="4559025" y="48354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title" idx="8"/>
          </p:nvPr>
        </p:nvSpPr>
        <p:spPr>
          <a:xfrm>
            <a:off x="8158060" y="22438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9"/>
          </p:nvPr>
        </p:nvSpPr>
        <p:spPr>
          <a:xfrm>
            <a:off x="8158060" y="29242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title" idx="13"/>
          </p:nvPr>
        </p:nvSpPr>
        <p:spPr>
          <a:xfrm>
            <a:off x="8158060" y="41550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14"/>
          </p:nvPr>
        </p:nvSpPr>
        <p:spPr>
          <a:xfrm>
            <a:off x="8158060" y="48354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title" idx="15"/>
          </p:nvPr>
        </p:nvSpPr>
        <p:spPr>
          <a:xfrm>
            <a:off x="960000" y="573024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41" name="Google Shape;241;p31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16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243" name="Google Shape;243;p31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577248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accen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>
            <a:spLocks noGrp="1"/>
          </p:cNvSpPr>
          <p:nvPr>
            <p:ph type="title" hasCustomPrompt="1"/>
          </p:nvPr>
        </p:nvSpPr>
        <p:spPr>
          <a:xfrm>
            <a:off x="1699305" y="1296749"/>
            <a:ext cx="67172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7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8266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8266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8266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8266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8266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8266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8266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8266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32"/>
          <p:cNvSpPr txBox="1">
            <a:spLocks noGrp="1"/>
          </p:cNvSpPr>
          <p:nvPr>
            <p:ph type="subTitle" idx="1"/>
          </p:nvPr>
        </p:nvSpPr>
        <p:spPr>
          <a:xfrm>
            <a:off x="1699305" y="2441320"/>
            <a:ext cx="67172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 idx="2" hasCustomPrompt="1"/>
          </p:nvPr>
        </p:nvSpPr>
        <p:spPr>
          <a:xfrm>
            <a:off x="4967372" y="3846963"/>
            <a:ext cx="67172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7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8266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8266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8266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8266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8266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8266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8266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8266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8" name="Google Shape;248;p32"/>
          <p:cNvSpPr txBox="1">
            <a:spLocks noGrp="1"/>
          </p:cNvSpPr>
          <p:nvPr>
            <p:ph type="subTitle" idx="3"/>
          </p:nvPr>
        </p:nvSpPr>
        <p:spPr>
          <a:xfrm>
            <a:off x="4967372" y="4991532"/>
            <a:ext cx="67172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49" name="Google Shape;249;p32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0" name="Google Shape;250;p32"/>
          <p:cNvSpPr txBox="1">
            <a:spLocks noGrp="1"/>
          </p:cNvSpPr>
          <p:nvPr>
            <p:ph type="subTitle" idx="4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251" name="Google Shape;251;p32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352580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>
            <a:spLocks noGrp="1"/>
          </p:cNvSpPr>
          <p:nvPr>
            <p:ph type="title"/>
          </p:nvPr>
        </p:nvSpPr>
        <p:spPr>
          <a:xfrm>
            <a:off x="973661" y="3683769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54" name="Google Shape;254;p33"/>
          <p:cNvSpPr txBox="1">
            <a:spLocks noGrp="1"/>
          </p:cNvSpPr>
          <p:nvPr>
            <p:ph type="subTitle" idx="1"/>
          </p:nvPr>
        </p:nvSpPr>
        <p:spPr>
          <a:xfrm>
            <a:off x="973661" y="4350541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title" idx="2"/>
          </p:nvPr>
        </p:nvSpPr>
        <p:spPr>
          <a:xfrm>
            <a:off x="4538400" y="3683769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3"/>
          </p:nvPr>
        </p:nvSpPr>
        <p:spPr>
          <a:xfrm>
            <a:off x="4538400" y="4350541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title" idx="4"/>
          </p:nvPr>
        </p:nvSpPr>
        <p:spPr>
          <a:xfrm>
            <a:off x="8103139" y="3683769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58" name="Google Shape;258;p33"/>
          <p:cNvSpPr txBox="1">
            <a:spLocks noGrp="1"/>
          </p:cNvSpPr>
          <p:nvPr>
            <p:ph type="subTitle" idx="5"/>
          </p:nvPr>
        </p:nvSpPr>
        <p:spPr>
          <a:xfrm>
            <a:off x="8103139" y="4350541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59" name="Google Shape;259;p33"/>
          <p:cNvSpPr txBox="1">
            <a:spLocks noGrp="1"/>
          </p:cNvSpPr>
          <p:nvPr>
            <p:ph type="title" idx="6"/>
          </p:nvPr>
        </p:nvSpPr>
        <p:spPr>
          <a:xfrm>
            <a:off x="960000" y="573024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title" idx="7" hasCustomPrompt="1"/>
          </p:nvPr>
        </p:nvSpPr>
        <p:spPr>
          <a:xfrm>
            <a:off x="973661" y="2369059"/>
            <a:ext cx="2481600" cy="11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61" name="Google Shape;261;p33"/>
          <p:cNvSpPr txBox="1">
            <a:spLocks noGrp="1"/>
          </p:cNvSpPr>
          <p:nvPr>
            <p:ph type="title" idx="8" hasCustomPrompt="1"/>
          </p:nvPr>
        </p:nvSpPr>
        <p:spPr>
          <a:xfrm>
            <a:off x="4538400" y="2369059"/>
            <a:ext cx="2481600" cy="11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62" name="Google Shape;262;p33"/>
          <p:cNvSpPr txBox="1">
            <a:spLocks noGrp="1"/>
          </p:cNvSpPr>
          <p:nvPr>
            <p:ph type="title" idx="9" hasCustomPrompt="1"/>
          </p:nvPr>
        </p:nvSpPr>
        <p:spPr>
          <a:xfrm>
            <a:off x="8103139" y="2369059"/>
            <a:ext cx="2481600" cy="11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63" name="Google Shape;263;p33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13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265" name="Google Shape;265;p33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68619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accen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>
            <a:spLocks noGrp="1"/>
          </p:cNvSpPr>
          <p:nvPr>
            <p:ph type="ctrTitle"/>
          </p:nvPr>
        </p:nvSpPr>
        <p:spPr>
          <a:xfrm>
            <a:off x="3240000" y="1163344"/>
            <a:ext cx="57120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3233400" y="2501993"/>
            <a:ext cx="5725200" cy="15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69" name="Google Shape;269;p34"/>
          <p:cNvSpPr txBox="1"/>
          <p:nvPr/>
        </p:nvSpPr>
        <p:spPr>
          <a:xfrm>
            <a:off x="2716400" y="4936496"/>
            <a:ext cx="6759200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and infographics &amp; images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1" name="Google Shape;271;p34"/>
          <p:cNvSpPr txBox="1">
            <a:spLocks noGrp="1"/>
          </p:cNvSpPr>
          <p:nvPr>
            <p:ph type="subTitle" idx="2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272" name="Google Shape;272;p34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322563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5" name="Google Shape;275;p35"/>
          <p:cNvSpPr txBox="1">
            <a:spLocks noGrp="1"/>
          </p:cNvSpPr>
          <p:nvPr>
            <p:ph type="subTitle" idx="1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276" name="Google Shape;276;p35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540554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/>
          <p:nvPr/>
        </p:nvSpPr>
        <p:spPr>
          <a:xfrm>
            <a:off x="0" y="0"/>
            <a:ext cx="608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36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0" name="Google Shape;280;p36"/>
          <p:cNvSpPr txBox="1">
            <a:spLocks noGrp="1"/>
          </p:cNvSpPr>
          <p:nvPr>
            <p:ph type="subTitle" idx="1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281" name="Google Shape;281;p36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696801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3A018F3-B3AB-D2D3-7BBE-2B9182691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0C8B2CAC-8A58-EDED-A762-42C1E4CF2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A2D0550-109A-77D7-C1BB-71638D696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631A-0D43-47AF-BA90-EF0961ADB03D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451DF13-3585-8CDA-38B5-F48B81758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EEA1E1B-60F1-B73F-09DA-02C67945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1401F-D457-4547-A629-E7B536A10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779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3876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35707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65033" y="1709400"/>
            <a:ext cx="11324800" cy="3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" name="Google Shape;16;p3"/>
          <p:cNvSpPr/>
          <p:nvPr/>
        </p:nvSpPr>
        <p:spPr>
          <a:xfrm>
            <a:off x="-972833" y="1488600"/>
            <a:ext cx="14505200" cy="378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682567" y="2124733"/>
            <a:ext cx="5599200" cy="18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50967" y="3994733"/>
            <a:ext cx="734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2124733"/>
            <a:ext cx="2882000" cy="18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625418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2395421" y="3492739"/>
            <a:ext cx="24384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3067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3333" b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3333" b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3333" b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3333" b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3333" b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3333" b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3333" b="1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3333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6760579" y="3492725"/>
            <a:ext cx="24384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3067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3333" b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3333" b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3333" b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3333" b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3333" b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3333" b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3333" b="1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ora"/>
              <a:buNone/>
              <a:defRPr sz="3333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2395428" y="4229503"/>
            <a:ext cx="3033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6760579" y="4229489"/>
            <a:ext cx="3036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960000" y="573024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-48000" y="5904033"/>
            <a:ext cx="12288000" cy="97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5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149989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-620033" y="1183800"/>
            <a:ext cx="14505200" cy="488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" name="Google Shape;39;p7"/>
          <p:cNvSpPr/>
          <p:nvPr/>
        </p:nvSpPr>
        <p:spPr>
          <a:xfrm>
            <a:off x="932200" y="1468796"/>
            <a:ext cx="11324800" cy="431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851467" y="1944600"/>
            <a:ext cx="5390800" cy="20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1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1851467" y="4177301"/>
            <a:ext cx="5390800" cy="12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/>
            </a:lvl1pPr>
            <a:lvl2pPr marL="1219170" lvl="1" indent="-40639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3117790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950967" y="1404600"/>
            <a:ext cx="11324800" cy="33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5155833" y="51258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1944200" y="1916600"/>
            <a:ext cx="8303600" cy="2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-261633" y="1183800"/>
            <a:ext cx="14505200" cy="378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6411193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/>
          <p:nvPr/>
        </p:nvSpPr>
        <p:spPr>
          <a:xfrm>
            <a:off x="-47833" y="719333"/>
            <a:ext cx="11288800" cy="75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>
            <a:off x="3282400" y="2947600"/>
            <a:ext cx="27788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667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3333"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3333"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3333"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3333"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3333"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3333"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3333"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3333"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2"/>
          </p:nvPr>
        </p:nvSpPr>
        <p:spPr>
          <a:xfrm>
            <a:off x="6057467" y="2947600"/>
            <a:ext cx="27788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2667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3333"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3333"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3333"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3333"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3333"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3333"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3333"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inzel"/>
              <a:buNone/>
              <a:defRPr sz="3333"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3"/>
          </p:nvPr>
        </p:nvSpPr>
        <p:spPr>
          <a:xfrm>
            <a:off x="3282400" y="3619200"/>
            <a:ext cx="27788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4"/>
          </p:nvPr>
        </p:nvSpPr>
        <p:spPr>
          <a:xfrm>
            <a:off x="6057467" y="3619203"/>
            <a:ext cx="27788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-338200" y="571433"/>
            <a:ext cx="14505200" cy="10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2480386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-47833" y="719333"/>
            <a:ext cx="11288800" cy="75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4" name="Google Shape;114;p20"/>
          <p:cNvSpPr/>
          <p:nvPr/>
        </p:nvSpPr>
        <p:spPr>
          <a:xfrm>
            <a:off x="-338200" y="571433"/>
            <a:ext cx="14505200" cy="10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1264800" y="32122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1"/>
          </p:nvPr>
        </p:nvSpPr>
        <p:spPr>
          <a:xfrm>
            <a:off x="1264800" y="4013139"/>
            <a:ext cx="3115200" cy="8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 idx="2"/>
          </p:nvPr>
        </p:nvSpPr>
        <p:spPr>
          <a:xfrm>
            <a:off x="4538400" y="32122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3"/>
          </p:nvPr>
        </p:nvSpPr>
        <p:spPr>
          <a:xfrm>
            <a:off x="4538400" y="4013137"/>
            <a:ext cx="3115200" cy="8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 idx="4"/>
          </p:nvPr>
        </p:nvSpPr>
        <p:spPr>
          <a:xfrm>
            <a:off x="7812000" y="32161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5"/>
          </p:nvPr>
        </p:nvSpPr>
        <p:spPr>
          <a:xfrm>
            <a:off x="7812000" y="4013139"/>
            <a:ext cx="3115200" cy="8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 idx="6"/>
          </p:nvPr>
        </p:nvSpPr>
        <p:spPr>
          <a:xfrm>
            <a:off x="950967" y="719333"/>
            <a:ext cx="102900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09046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/>
          <p:nvPr/>
        </p:nvSpPr>
        <p:spPr>
          <a:xfrm>
            <a:off x="-47833" y="719333"/>
            <a:ext cx="11288800" cy="75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960000" y="25198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960000" y="330191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2"/>
          </p:nvPr>
        </p:nvSpPr>
        <p:spPr>
          <a:xfrm>
            <a:off x="4538400" y="25198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3"/>
          </p:nvPr>
        </p:nvSpPr>
        <p:spPr>
          <a:xfrm>
            <a:off x="4538400" y="330191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 idx="4"/>
          </p:nvPr>
        </p:nvSpPr>
        <p:spPr>
          <a:xfrm>
            <a:off x="8116800" y="25198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5"/>
          </p:nvPr>
        </p:nvSpPr>
        <p:spPr>
          <a:xfrm>
            <a:off x="8116800" y="330191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6" hasCustomPrompt="1"/>
          </p:nvPr>
        </p:nvSpPr>
        <p:spPr>
          <a:xfrm>
            <a:off x="1511000" y="4550900"/>
            <a:ext cx="20132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31" name="Google Shape;131;p21"/>
          <p:cNvSpPr txBox="1">
            <a:spLocks noGrp="1"/>
          </p:cNvSpPr>
          <p:nvPr>
            <p:ph type="title" idx="7" hasCustomPrompt="1"/>
          </p:nvPr>
        </p:nvSpPr>
        <p:spPr>
          <a:xfrm>
            <a:off x="8667800" y="4550900"/>
            <a:ext cx="20132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32" name="Google Shape;132;p21"/>
          <p:cNvSpPr txBox="1">
            <a:spLocks noGrp="1"/>
          </p:cNvSpPr>
          <p:nvPr>
            <p:ph type="title" idx="8" hasCustomPrompt="1"/>
          </p:nvPr>
        </p:nvSpPr>
        <p:spPr>
          <a:xfrm>
            <a:off x="5089400" y="4550900"/>
            <a:ext cx="20132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9"/>
          </p:nvPr>
        </p:nvSpPr>
        <p:spPr>
          <a:xfrm>
            <a:off x="950967" y="719333"/>
            <a:ext cx="102900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-338200" y="571433"/>
            <a:ext cx="14505200" cy="10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1485126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-47833" y="719333"/>
            <a:ext cx="11288800" cy="75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7" name="Google Shape;137;p22"/>
          <p:cNvSpPr/>
          <p:nvPr/>
        </p:nvSpPr>
        <p:spPr>
          <a:xfrm>
            <a:off x="-338200" y="571433"/>
            <a:ext cx="14505200" cy="10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1594484" y="2243800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1"/>
          </p:nvPr>
        </p:nvSpPr>
        <p:spPr>
          <a:xfrm>
            <a:off x="1594484" y="3025833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title" idx="2"/>
          </p:nvPr>
        </p:nvSpPr>
        <p:spPr>
          <a:xfrm>
            <a:off x="6774724" y="2243800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3"/>
          </p:nvPr>
        </p:nvSpPr>
        <p:spPr>
          <a:xfrm>
            <a:off x="6774724" y="3025833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 idx="4"/>
          </p:nvPr>
        </p:nvSpPr>
        <p:spPr>
          <a:xfrm>
            <a:off x="1594484" y="4155000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5"/>
          </p:nvPr>
        </p:nvSpPr>
        <p:spPr>
          <a:xfrm>
            <a:off x="1594484" y="4937033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title" idx="6"/>
          </p:nvPr>
        </p:nvSpPr>
        <p:spPr>
          <a:xfrm>
            <a:off x="6774724" y="4155000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7"/>
          </p:nvPr>
        </p:nvSpPr>
        <p:spPr>
          <a:xfrm>
            <a:off x="6774724" y="4937033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title" idx="8"/>
          </p:nvPr>
        </p:nvSpPr>
        <p:spPr>
          <a:xfrm>
            <a:off x="950967" y="719333"/>
            <a:ext cx="102900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22355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/>
          <p:nvPr/>
        </p:nvSpPr>
        <p:spPr>
          <a:xfrm>
            <a:off x="-338200" y="571433"/>
            <a:ext cx="14505200" cy="10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9" name="Google Shape;149;p23"/>
          <p:cNvSpPr/>
          <p:nvPr/>
        </p:nvSpPr>
        <p:spPr>
          <a:xfrm>
            <a:off x="-47833" y="719333"/>
            <a:ext cx="11288800" cy="75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984901" y="2447000"/>
            <a:ext cx="2625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1"/>
          </p:nvPr>
        </p:nvSpPr>
        <p:spPr>
          <a:xfrm>
            <a:off x="984901" y="3127433"/>
            <a:ext cx="2625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title" idx="2"/>
          </p:nvPr>
        </p:nvSpPr>
        <p:spPr>
          <a:xfrm>
            <a:off x="8615367" y="2447000"/>
            <a:ext cx="2625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3"/>
          </p:nvPr>
        </p:nvSpPr>
        <p:spPr>
          <a:xfrm>
            <a:off x="8615368" y="3127433"/>
            <a:ext cx="2625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title" idx="4"/>
          </p:nvPr>
        </p:nvSpPr>
        <p:spPr>
          <a:xfrm>
            <a:off x="984900" y="4618933"/>
            <a:ext cx="2625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5"/>
          </p:nvPr>
        </p:nvSpPr>
        <p:spPr>
          <a:xfrm>
            <a:off x="984900" y="5299367"/>
            <a:ext cx="2625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title" idx="6"/>
          </p:nvPr>
        </p:nvSpPr>
        <p:spPr>
          <a:xfrm>
            <a:off x="8615367" y="4618933"/>
            <a:ext cx="2625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7"/>
          </p:nvPr>
        </p:nvSpPr>
        <p:spPr>
          <a:xfrm>
            <a:off x="8615368" y="5299367"/>
            <a:ext cx="2625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8"/>
          </p:nvPr>
        </p:nvSpPr>
        <p:spPr>
          <a:xfrm>
            <a:off x="950967" y="719333"/>
            <a:ext cx="102900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title" idx="9" hasCustomPrompt="1"/>
          </p:nvPr>
        </p:nvSpPr>
        <p:spPr>
          <a:xfrm>
            <a:off x="984900" y="1924784"/>
            <a:ext cx="939600" cy="564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0" name="Google Shape;160;p23"/>
          <p:cNvSpPr txBox="1">
            <a:spLocks noGrp="1"/>
          </p:cNvSpPr>
          <p:nvPr>
            <p:ph type="title" idx="13" hasCustomPrompt="1"/>
          </p:nvPr>
        </p:nvSpPr>
        <p:spPr>
          <a:xfrm>
            <a:off x="10301367" y="4107600"/>
            <a:ext cx="939600" cy="56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 idx="14" hasCustomPrompt="1"/>
          </p:nvPr>
        </p:nvSpPr>
        <p:spPr>
          <a:xfrm>
            <a:off x="10301367" y="1924784"/>
            <a:ext cx="939600" cy="564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 idx="15" hasCustomPrompt="1"/>
          </p:nvPr>
        </p:nvSpPr>
        <p:spPr>
          <a:xfrm>
            <a:off x="984933" y="4107600"/>
            <a:ext cx="939600" cy="564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912687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/>
          <p:nvPr/>
        </p:nvSpPr>
        <p:spPr>
          <a:xfrm>
            <a:off x="-338200" y="571433"/>
            <a:ext cx="14505200" cy="10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5" name="Google Shape;165;p24"/>
          <p:cNvSpPr/>
          <p:nvPr/>
        </p:nvSpPr>
        <p:spPr>
          <a:xfrm>
            <a:off x="-47833" y="719333"/>
            <a:ext cx="11288800" cy="75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1594484" y="2447000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1"/>
          </p:nvPr>
        </p:nvSpPr>
        <p:spPr>
          <a:xfrm>
            <a:off x="1594484" y="3229033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title" idx="2"/>
          </p:nvPr>
        </p:nvSpPr>
        <p:spPr>
          <a:xfrm>
            <a:off x="6774724" y="2447000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3"/>
          </p:nvPr>
        </p:nvSpPr>
        <p:spPr>
          <a:xfrm>
            <a:off x="6774724" y="3229033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title" idx="4"/>
          </p:nvPr>
        </p:nvSpPr>
        <p:spPr>
          <a:xfrm>
            <a:off x="1594484" y="4663000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5"/>
          </p:nvPr>
        </p:nvSpPr>
        <p:spPr>
          <a:xfrm>
            <a:off x="1594484" y="5445033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title" idx="6"/>
          </p:nvPr>
        </p:nvSpPr>
        <p:spPr>
          <a:xfrm>
            <a:off x="6774724" y="4663000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subTitle" idx="7"/>
          </p:nvPr>
        </p:nvSpPr>
        <p:spPr>
          <a:xfrm>
            <a:off x="6774724" y="5445033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title" idx="8"/>
          </p:nvPr>
        </p:nvSpPr>
        <p:spPr>
          <a:xfrm>
            <a:off x="950967" y="719333"/>
            <a:ext cx="102900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02525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/>
          <p:nvPr/>
        </p:nvSpPr>
        <p:spPr>
          <a:xfrm>
            <a:off x="-338200" y="571433"/>
            <a:ext cx="14505200" cy="10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7" name="Google Shape;177;p25"/>
          <p:cNvSpPr/>
          <p:nvPr/>
        </p:nvSpPr>
        <p:spPr>
          <a:xfrm>
            <a:off x="-47833" y="719333"/>
            <a:ext cx="11288800" cy="75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 idx="2"/>
          </p:nvPr>
        </p:nvSpPr>
        <p:spPr>
          <a:xfrm>
            <a:off x="4052861" y="3258028"/>
            <a:ext cx="1978800" cy="8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1"/>
          </p:nvPr>
        </p:nvSpPr>
        <p:spPr>
          <a:xfrm>
            <a:off x="966727" y="2751403"/>
            <a:ext cx="2737200" cy="10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 idx="3"/>
          </p:nvPr>
        </p:nvSpPr>
        <p:spPr>
          <a:xfrm>
            <a:off x="6168843" y="3258039"/>
            <a:ext cx="1978800" cy="8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4"/>
          </p:nvPr>
        </p:nvSpPr>
        <p:spPr>
          <a:xfrm>
            <a:off x="8505263" y="2751403"/>
            <a:ext cx="2737200" cy="10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title" idx="5"/>
          </p:nvPr>
        </p:nvSpPr>
        <p:spPr>
          <a:xfrm>
            <a:off x="4052861" y="5237347"/>
            <a:ext cx="1978800" cy="8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subTitle" idx="6"/>
          </p:nvPr>
        </p:nvSpPr>
        <p:spPr>
          <a:xfrm>
            <a:off x="966727" y="4712188"/>
            <a:ext cx="2737200" cy="10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title" idx="7"/>
          </p:nvPr>
        </p:nvSpPr>
        <p:spPr>
          <a:xfrm>
            <a:off x="6168843" y="5237347"/>
            <a:ext cx="1978800" cy="8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667"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8"/>
          </p:nvPr>
        </p:nvSpPr>
        <p:spPr>
          <a:xfrm>
            <a:off x="8505263" y="4712188"/>
            <a:ext cx="2737200" cy="10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81286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/>
          <p:nvPr/>
        </p:nvSpPr>
        <p:spPr>
          <a:xfrm>
            <a:off x="-31016" y="0"/>
            <a:ext cx="755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9" name="Google Shape;189;p26"/>
          <p:cNvSpPr/>
          <p:nvPr/>
        </p:nvSpPr>
        <p:spPr>
          <a:xfrm>
            <a:off x="-337500" y="-206667"/>
            <a:ext cx="8211600" cy="7342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</a:endParaRPr>
          </a:p>
        </p:txBody>
      </p:sp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950967" y="1358133"/>
            <a:ext cx="60932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body" idx="1"/>
          </p:nvPr>
        </p:nvSpPr>
        <p:spPr>
          <a:xfrm>
            <a:off x="950967" y="2230267"/>
            <a:ext cx="6093200" cy="3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4151015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60000" y="573024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41" name="Google Shape;41;p6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43" name="Google Shape;43;p6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997462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/>
          <p:nvPr/>
        </p:nvSpPr>
        <p:spPr>
          <a:xfrm>
            <a:off x="-47833" y="719333"/>
            <a:ext cx="11288800" cy="75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1187003" y="1967600"/>
            <a:ext cx="459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ubTitle" idx="1"/>
          </p:nvPr>
        </p:nvSpPr>
        <p:spPr>
          <a:xfrm>
            <a:off x="1187003" y="2444833"/>
            <a:ext cx="45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title" idx="2"/>
          </p:nvPr>
        </p:nvSpPr>
        <p:spPr>
          <a:xfrm>
            <a:off x="6426300" y="5107400"/>
            <a:ext cx="459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subTitle" idx="3"/>
          </p:nvPr>
        </p:nvSpPr>
        <p:spPr>
          <a:xfrm>
            <a:off x="6426300" y="5584633"/>
            <a:ext cx="45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198" name="Google Shape;198;p27"/>
          <p:cNvSpPr txBox="1">
            <a:spLocks noGrp="1"/>
          </p:cNvSpPr>
          <p:nvPr>
            <p:ph type="title" idx="4"/>
          </p:nvPr>
        </p:nvSpPr>
        <p:spPr>
          <a:xfrm>
            <a:off x="6426300" y="2642600"/>
            <a:ext cx="459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subTitle" idx="5"/>
          </p:nvPr>
        </p:nvSpPr>
        <p:spPr>
          <a:xfrm>
            <a:off x="6426300" y="3119833"/>
            <a:ext cx="45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title" idx="6"/>
          </p:nvPr>
        </p:nvSpPr>
        <p:spPr>
          <a:xfrm>
            <a:off x="1187003" y="3284567"/>
            <a:ext cx="459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subTitle" idx="7"/>
          </p:nvPr>
        </p:nvSpPr>
        <p:spPr>
          <a:xfrm>
            <a:off x="1187003" y="3761800"/>
            <a:ext cx="45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02" name="Google Shape;202;p27"/>
          <p:cNvSpPr txBox="1">
            <a:spLocks noGrp="1"/>
          </p:cNvSpPr>
          <p:nvPr>
            <p:ph type="title" idx="8"/>
          </p:nvPr>
        </p:nvSpPr>
        <p:spPr>
          <a:xfrm>
            <a:off x="6426300" y="3875000"/>
            <a:ext cx="459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03" name="Google Shape;203;p27"/>
          <p:cNvSpPr txBox="1">
            <a:spLocks noGrp="1"/>
          </p:cNvSpPr>
          <p:nvPr>
            <p:ph type="subTitle" idx="9"/>
          </p:nvPr>
        </p:nvSpPr>
        <p:spPr>
          <a:xfrm>
            <a:off x="6426300" y="4352233"/>
            <a:ext cx="45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title" idx="13"/>
          </p:nvPr>
        </p:nvSpPr>
        <p:spPr>
          <a:xfrm>
            <a:off x="1187003" y="4540251"/>
            <a:ext cx="459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ubTitle" idx="14"/>
          </p:nvPr>
        </p:nvSpPr>
        <p:spPr>
          <a:xfrm>
            <a:off x="1187003" y="5017484"/>
            <a:ext cx="459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title" idx="15"/>
          </p:nvPr>
        </p:nvSpPr>
        <p:spPr>
          <a:xfrm>
            <a:off x="950967" y="719333"/>
            <a:ext cx="102900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-338200" y="571433"/>
            <a:ext cx="14505200" cy="10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5341569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>
            <a:spLocks noGrp="1"/>
          </p:cNvSpPr>
          <p:nvPr>
            <p:ph type="title" hasCustomPrompt="1"/>
          </p:nvPr>
        </p:nvSpPr>
        <p:spPr>
          <a:xfrm>
            <a:off x="896000" y="2301003"/>
            <a:ext cx="939600" cy="6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0" name="Google Shape;210;p28"/>
          <p:cNvSpPr txBox="1">
            <a:spLocks noGrp="1"/>
          </p:cNvSpPr>
          <p:nvPr>
            <p:ph type="title" idx="2" hasCustomPrompt="1"/>
          </p:nvPr>
        </p:nvSpPr>
        <p:spPr>
          <a:xfrm>
            <a:off x="896000" y="3579800"/>
            <a:ext cx="939600" cy="6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 idx="3" hasCustomPrompt="1"/>
          </p:nvPr>
        </p:nvSpPr>
        <p:spPr>
          <a:xfrm>
            <a:off x="908400" y="4858600"/>
            <a:ext cx="939600" cy="6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2" name="Google Shape;212;p28"/>
          <p:cNvSpPr txBox="1">
            <a:spLocks noGrp="1"/>
          </p:cNvSpPr>
          <p:nvPr>
            <p:ph type="title" idx="4" hasCustomPrompt="1"/>
          </p:nvPr>
        </p:nvSpPr>
        <p:spPr>
          <a:xfrm>
            <a:off x="10365433" y="2301003"/>
            <a:ext cx="939600" cy="6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3" name="Google Shape;213;p28"/>
          <p:cNvSpPr txBox="1">
            <a:spLocks noGrp="1"/>
          </p:cNvSpPr>
          <p:nvPr>
            <p:ph type="title" idx="5" hasCustomPrompt="1"/>
          </p:nvPr>
        </p:nvSpPr>
        <p:spPr>
          <a:xfrm>
            <a:off x="10356467" y="3590433"/>
            <a:ext cx="939600" cy="6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4" name="Google Shape;214;p28"/>
          <p:cNvSpPr txBox="1">
            <a:spLocks noGrp="1"/>
          </p:cNvSpPr>
          <p:nvPr>
            <p:ph type="title" idx="6" hasCustomPrompt="1"/>
          </p:nvPr>
        </p:nvSpPr>
        <p:spPr>
          <a:xfrm>
            <a:off x="10356467" y="4879867"/>
            <a:ext cx="939600" cy="6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5" name="Google Shape;215;p28"/>
          <p:cNvSpPr/>
          <p:nvPr/>
        </p:nvSpPr>
        <p:spPr>
          <a:xfrm>
            <a:off x="-47833" y="719333"/>
            <a:ext cx="11288800" cy="75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6" name="Google Shape;216;p28"/>
          <p:cNvSpPr txBox="1">
            <a:spLocks noGrp="1"/>
          </p:cNvSpPr>
          <p:nvPr>
            <p:ph type="subTitle" idx="1"/>
          </p:nvPr>
        </p:nvSpPr>
        <p:spPr>
          <a:xfrm>
            <a:off x="1670000" y="23010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subTitle" idx="7"/>
          </p:nvPr>
        </p:nvSpPr>
        <p:spPr>
          <a:xfrm>
            <a:off x="1670000" y="48586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8"/>
          </p:nvPr>
        </p:nvSpPr>
        <p:spPr>
          <a:xfrm>
            <a:off x="1670000" y="35798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9"/>
          </p:nvPr>
        </p:nvSpPr>
        <p:spPr>
          <a:xfrm>
            <a:off x="7472260" y="487986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ubTitle" idx="13"/>
          </p:nvPr>
        </p:nvSpPr>
        <p:spPr>
          <a:xfrm>
            <a:off x="7472260" y="23010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subTitle" idx="14"/>
          </p:nvPr>
        </p:nvSpPr>
        <p:spPr>
          <a:xfrm>
            <a:off x="7472260" y="35904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title" idx="15"/>
          </p:nvPr>
        </p:nvSpPr>
        <p:spPr>
          <a:xfrm>
            <a:off x="950967" y="719333"/>
            <a:ext cx="102900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23" name="Google Shape;223;p28"/>
          <p:cNvSpPr/>
          <p:nvPr/>
        </p:nvSpPr>
        <p:spPr>
          <a:xfrm>
            <a:off x="-338200" y="571433"/>
            <a:ext cx="14505200" cy="10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4910009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Title and six columns 2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/>
          <p:nvPr/>
        </p:nvSpPr>
        <p:spPr>
          <a:xfrm>
            <a:off x="-47833" y="719333"/>
            <a:ext cx="11288800" cy="75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6" name="Google Shape;226;p29"/>
          <p:cNvSpPr txBox="1">
            <a:spLocks noGrp="1"/>
          </p:cNvSpPr>
          <p:nvPr>
            <p:ph type="title"/>
          </p:nvPr>
        </p:nvSpPr>
        <p:spPr>
          <a:xfrm>
            <a:off x="960000" y="22438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27" name="Google Shape;227;p29"/>
          <p:cNvSpPr txBox="1">
            <a:spLocks noGrp="1"/>
          </p:cNvSpPr>
          <p:nvPr>
            <p:ph type="subTitle" idx="1"/>
          </p:nvPr>
        </p:nvSpPr>
        <p:spPr>
          <a:xfrm>
            <a:off x="960000" y="30258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title" idx="2"/>
          </p:nvPr>
        </p:nvSpPr>
        <p:spPr>
          <a:xfrm>
            <a:off x="4559025" y="22438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subTitle" idx="3"/>
          </p:nvPr>
        </p:nvSpPr>
        <p:spPr>
          <a:xfrm>
            <a:off x="4559025" y="30258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title" idx="4"/>
          </p:nvPr>
        </p:nvSpPr>
        <p:spPr>
          <a:xfrm>
            <a:off x="960000" y="41550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subTitle" idx="5"/>
          </p:nvPr>
        </p:nvSpPr>
        <p:spPr>
          <a:xfrm>
            <a:off x="960000" y="49370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title" idx="6"/>
          </p:nvPr>
        </p:nvSpPr>
        <p:spPr>
          <a:xfrm>
            <a:off x="4559025" y="41550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subTitle" idx="7"/>
          </p:nvPr>
        </p:nvSpPr>
        <p:spPr>
          <a:xfrm>
            <a:off x="4559025" y="49370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title" idx="8"/>
          </p:nvPr>
        </p:nvSpPr>
        <p:spPr>
          <a:xfrm>
            <a:off x="8158060" y="22438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9"/>
          </p:nvPr>
        </p:nvSpPr>
        <p:spPr>
          <a:xfrm>
            <a:off x="8158060" y="30258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title" idx="13"/>
          </p:nvPr>
        </p:nvSpPr>
        <p:spPr>
          <a:xfrm>
            <a:off x="8158060" y="41550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37" name="Google Shape;237;p29"/>
          <p:cNvSpPr txBox="1">
            <a:spLocks noGrp="1"/>
          </p:cNvSpPr>
          <p:nvPr>
            <p:ph type="subTitle" idx="14"/>
          </p:nvPr>
        </p:nvSpPr>
        <p:spPr>
          <a:xfrm>
            <a:off x="8158060" y="49370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38" name="Google Shape;238;p29"/>
          <p:cNvSpPr txBox="1">
            <a:spLocks noGrp="1"/>
          </p:cNvSpPr>
          <p:nvPr>
            <p:ph type="title" idx="15"/>
          </p:nvPr>
        </p:nvSpPr>
        <p:spPr>
          <a:xfrm>
            <a:off x="950967" y="719333"/>
            <a:ext cx="102900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-338200" y="571433"/>
            <a:ext cx="14505200" cy="10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3488317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/>
          <p:nvPr/>
        </p:nvSpPr>
        <p:spPr>
          <a:xfrm>
            <a:off x="4922733" y="0"/>
            <a:ext cx="8030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2" name="Google Shape;242;p30"/>
          <p:cNvSpPr txBox="1">
            <a:spLocks noGrp="1"/>
          </p:cNvSpPr>
          <p:nvPr>
            <p:ph type="title" hasCustomPrompt="1"/>
          </p:nvPr>
        </p:nvSpPr>
        <p:spPr>
          <a:xfrm>
            <a:off x="5472100" y="720000"/>
            <a:ext cx="50080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43" name="Google Shape;243;p30"/>
          <p:cNvSpPr txBox="1">
            <a:spLocks noGrp="1"/>
          </p:cNvSpPr>
          <p:nvPr>
            <p:ph type="subTitle" idx="1"/>
          </p:nvPr>
        </p:nvSpPr>
        <p:spPr>
          <a:xfrm>
            <a:off x="5471967" y="1661367"/>
            <a:ext cx="5008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title" idx="2" hasCustomPrompt="1"/>
          </p:nvPr>
        </p:nvSpPr>
        <p:spPr>
          <a:xfrm>
            <a:off x="5472100" y="2661525"/>
            <a:ext cx="50080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45" name="Google Shape;245;p30"/>
          <p:cNvSpPr txBox="1">
            <a:spLocks noGrp="1"/>
          </p:cNvSpPr>
          <p:nvPr>
            <p:ph type="subTitle" idx="3"/>
          </p:nvPr>
        </p:nvSpPr>
        <p:spPr>
          <a:xfrm>
            <a:off x="5471967" y="3602892"/>
            <a:ext cx="5008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title" idx="4" hasCustomPrompt="1"/>
          </p:nvPr>
        </p:nvSpPr>
        <p:spPr>
          <a:xfrm>
            <a:off x="5472100" y="4603067"/>
            <a:ext cx="50080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5"/>
          </p:nvPr>
        </p:nvSpPr>
        <p:spPr>
          <a:xfrm>
            <a:off x="5471967" y="5544433"/>
            <a:ext cx="5008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248" name="Google Shape;248;p30"/>
          <p:cNvSpPr/>
          <p:nvPr/>
        </p:nvSpPr>
        <p:spPr>
          <a:xfrm>
            <a:off x="4640900" y="-206667"/>
            <a:ext cx="7551200" cy="7342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4152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3">
  <p:cSld name="Title and text  3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/>
          <p:nvPr/>
        </p:nvSpPr>
        <p:spPr>
          <a:xfrm>
            <a:off x="-338200" y="571433"/>
            <a:ext cx="14505200" cy="108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6" name="Google Shape;256;p32"/>
          <p:cNvSpPr/>
          <p:nvPr/>
        </p:nvSpPr>
        <p:spPr>
          <a:xfrm>
            <a:off x="-47833" y="719333"/>
            <a:ext cx="11288800" cy="75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body" idx="1"/>
          </p:nvPr>
        </p:nvSpPr>
        <p:spPr>
          <a:xfrm>
            <a:off x="950967" y="1849667"/>
            <a:ext cx="10290000" cy="4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600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40270452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/>
          <p:nvPr/>
        </p:nvSpPr>
        <p:spPr>
          <a:xfrm>
            <a:off x="-47833" y="719333"/>
            <a:ext cx="11288800" cy="75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1" name="Google Shape;261;p33"/>
          <p:cNvSpPr/>
          <p:nvPr/>
        </p:nvSpPr>
        <p:spPr>
          <a:xfrm>
            <a:off x="-338200" y="571433"/>
            <a:ext cx="14505200" cy="108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2" name="Google Shape;262;p3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32540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40A6034-4EA9-8A15-5A34-1E481F4B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A9203A8-0CF1-02D9-1F54-3F10C4782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89894E8-FE5A-3C1E-0133-BBF5BA30A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F1DC-59EE-4AD9-97F0-39AB95A4D1D1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6D74D71-7358-85F8-D87E-0D70730C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C2ED860-0854-83F1-4DDC-2CB2F592D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20C16-E2DC-44E2-AB0D-F52BA6890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761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0520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57443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270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6174433" y="2307900"/>
            <a:ext cx="5121200" cy="33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960000" y="573024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-12335" y="3429000"/>
            <a:ext cx="4016400" cy="34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7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50" name="Google Shape;50;p7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309594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95519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885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53" name="Google Shape;53;p8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1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37759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6728633" y="3035331"/>
            <a:ext cx="4204800" cy="16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728633" y="2137869"/>
            <a:ext cx="4476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60" name="Google Shape;60;p9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2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62" name="Google Shape;62;p9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3592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950967" y="4726833"/>
            <a:ext cx="5500000" cy="11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he-IL"/>
              <a:t>לחץ כדי לערוך סגנון כותרת של תבנית בסיס</a:t>
            </a:r>
            <a:endParaRPr/>
          </a:p>
        </p:txBody>
      </p:sp>
      <p:sp>
        <p:nvSpPr>
          <p:cNvPr id="65" name="Google Shape;65;p10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" name="Google Shape;66;p10"/>
          <p:cNvSpPr txBox="1"/>
          <p:nvPr/>
        </p:nvSpPr>
        <p:spPr>
          <a:xfrm>
            <a:off x="10915845" y="6254496"/>
            <a:ext cx="73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1"/>
          </p:nvPr>
        </p:nvSpPr>
        <p:spPr>
          <a:xfrm>
            <a:off x="8449056" y="6254496"/>
            <a:ext cx="22556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ora"/>
              <a:buNone/>
              <a:defRPr sz="1333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3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/>
          </a:p>
        </p:txBody>
      </p:sp>
      <p:cxnSp>
        <p:nvCxnSpPr>
          <p:cNvPr id="68" name="Google Shape;68;p10"/>
          <p:cNvCxnSpPr/>
          <p:nvPr/>
        </p:nvCxnSpPr>
        <p:spPr>
          <a:xfrm>
            <a:off x="10704183" y="6483419"/>
            <a:ext cx="55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939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400" cy="1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2232567"/>
            <a:ext cx="10290400" cy="3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54429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3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01964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inzel"/>
              <a:buNone/>
              <a:defRPr sz="2700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650071"/>
            <a:ext cx="10290000" cy="4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attrocento"/>
              <a:buChar char="●"/>
              <a:defRPr sz="1800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Char char="○"/>
              <a:defRPr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Char char="■"/>
              <a:defRPr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Char char="●"/>
              <a:defRPr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Char char="○"/>
              <a:defRPr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Char char="■"/>
              <a:defRPr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Char char="●"/>
              <a:defRPr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Char char="○"/>
              <a:defRPr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Char char="■"/>
              <a:defRPr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49522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6" r:id="rId2"/>
    <p:sldLayoutId id="2147483716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1" r:id="rId16"/>
    <p:sldLayoutId id="2147483732" r:id="rId17"/>
    <p:sldLayoutId id="2147483744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3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92497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4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6128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92" name="Google Shape;292;p4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0528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3.png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3D9ED9-1116-BC0A-4A9E-6462E90F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454" y="2482533"/>
            <a:ext cx="10282943" cy="1870000"/>
          </a:xfrm>
        </p:spPr>
        <p:txBody>
          <a:bodyPr/>
          <a:lstStyle/>
          <a:p>
            <a:pPr algn="ctr" rtl="1"/>
            <a:r>
              <a:rPr lang="en-US" sz="4800" b="1" dirty="0">
                <a:solidFill>
                  <a:schemeClr val="tx1"/>
                </a:solidFill>
                <a:latin typeface="Heebo" pitchFamily="2" charset="-79"/>
                <a:cs typeface="Heebo" pitchFamily="2" charset="-79"/>
              </a:rPr>
              <a:t>CLIP</a:t>
            </a:r>
            <a:r>
              <a:rPr lang="he-IL" sz="4800" b="1" dirty="0">
                <a:solidFill>
                  <a:schemeClr val="tx1"/>
                </a:solidFill>
                <a:latin typeface="Heebo" pitchFamily="2" charset="-79"/>
                <a:cs typeface="Heebo" pitchFamily="2" charset="-79"/>
              </a:rPr>
              <a:t>, </a:t>
            </a:r>
            <a:r>
              <a:rPr lang="en-US" sz="4800" b="1" dirty="0">
                <a:solidFill>
                  <a:schemeClr val="tx1"/>
                </a:solidFill>
                <a:latin typeface="Heebo" pitchFamily="2" charset="-79"/>
                <a:cs typeface="Heebo" pitchFamily="2" charset="-79"/>
              </a:rPr>
              <a:t>GPT</a:t>
            </a:r>
            <a:r>
              <a:rPr lang="he-IL" sz="4800" b="1" dirty="0">
                <a:solidFill>
                  <a:schemeClr val="tx1"/>
                </a:solidFill>
                <a:latin typeface="Heebo" pitchFamily="2" charset="-79"/>
                <a:cs typeface="Heebo" pitchFamily="2" charset="-79"/>
              </a:rPr>
              <a:t>, ויישומיהם</a:t>
            </a:r>
            <a:br>
              <a:rPr lang="en-US" sz="4800" dirty="0">
                <a:solidFill>
                  <a:schemeClr val="tx1"/>
                </a:solidFill>
                <a:latin typeface="Heebo" pitchFamily="2" charset="-79"/>
                <a:cs typeface="Heebo" pitchFamily="2" charset="-79"/>
              </a:rPr>
            </a:br>
            <a:r>
              <a:rPr lang="he-IL" sz="3200" dirty="0">
                <a:solidFill>
                  <a:schemeClr val="tx1"/>
                </a:solidFill>
                <a:latin typeface="Heebo" pitchFamily="2" charset="-79"/>
                <a:cs typeface="Heebo" pitchFamily="2" charset="-79"/>
              </a:rPr>
              <a:t>אימון מקדים של מערכות למידה בקנה מידה רחב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11CFC86-D029-AF10-0354-1B04DD711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454" y="4525700"/>
            <a:ext cx="10282943" cy="521709"/>
          </a:xfrm>
        </p:spPr>
        <p:txBody>
          <a:bodyPr/>
          <a:lstStyle/>
          <a:p>
            <a:pPr algn="ctr" rtl="1"/>
            <a:r>
              <a:rPr lang="he-IL" sz="1800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הרצאה מאת נדב כחלון | ת.ז. </a:t>
            </a:r>
            <a:r>
              <a:rPr lang="en-US" sz="1800" dirty="0">
                <a:solidFill>
                  <a:schemeClr val="bg2"/>
                </a:solidFill>
                <a:latin typeface="Quattrocento" panose="02020502030000000404" pitchFamily="18" charset="0"/>
                <a:cs typeface="Heebo" pitchFamily="2" charset="-79"/>
              </a:rPr>
              <a:t>213438575</a:t>
            </a:r>
            <a:endParaRPr lang="he-IL" sz="1800" dirty="0">
              <a:solidFill>
                <a:schemeClr val="bg2"/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ctr" rtl="1"/>
            <a:endParaRPr lang="en-US" sz="18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BEBC33D-089E-830C-4A65-90306369FB5B}"/>
              </a:ext>
            </a:extLst>
          </p:cNvPr>
          <p:cNvSpPr txBox="1">
            <a:spLocks/>
          </p:cNvSpPr>
          <p:nvPr/>
        </p:nvSpPr>
        <p:spPr>
          <a:xfrm>
            <a:off x="2894847" y="6457888"/>
            <a:ext cx="6402305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attrocento"/>
              <a:buNone/>
              <a:defRPr sz="2800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attrocento"/>
              <a:buNone/>
              <a:defRPr sz="2800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attrocento"/>
              <a:buNone/>
              <a:defRPr sz="2800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attrocento"/>
              <a:buNone/>
              <a:defRPr sz="2800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attrocento"/>
              <a:buNone/>
              <a:defRPr sz="2800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attrocento"/>
              <a:buNone/>
              <a:defRPr sz="2800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attrocento"/>
              <a:buNone/>
              <a:defRPr sz="2800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attrocento"/>
              <a:buNone/>
              <a:defRPr sz="2800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Quattrocento"/>
              <a:buNone/>
              <a:defRPr sz="2800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pPr marL="0" indent="0" algn="ctr" rtl="1">
              <a:lnSpc>
                <a:spcPct val="105000"/>
              </a:lnSpc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US" sz="1200" b="1" dirty="0">
                <a:latin typeface="Quattrocento" panose="02020502030000000404" pitchFamily="18" charset="0"/>
                <a:cs typeface="Heebo" pitchFamily="2" charset="-79"/>
              </a:rPr>
              <a:t>28.03.2023</a:t>
            </a:r>
            <a:endParaRPr lang="he-IL" sz="1200" b="1" dirty="0">
              <a:latin typeface="Quattrocento" panose="02020502030000000404" pitchFamily="18" charset="0"/>
              <a:cs typeface="Heebo" pitchFamily="2" charset="-79"/>
            </a:endParaRPr>
          </a:p>
        </p:txBody>
      </p:sp>
      <p:cxnSp>
        <p:nvCxnSpPr>
          <p:cNvPr id="8" name="Google Shape;340;p48">
            <a:extLst>
              <a:ext uri="{FF2B5EF4-FFF2-40B4-BE49-F238E27FC236}">
                <a16:creationId xmlns:a16="http://schemas.microsoft.com/office/drawing/2014/main" id="{F6412878-0469-84B1-6D2F-40867EEC51EF}"/>
              </a:ext>
            </a:extLst>
          </p:cNvPr>
          <p:cNvCxnSpPr>
            <a:cxnSpLocks/>
          </p:cNvCxnSpPr>
          <p:nvPr/>
        </p:nvCxnSpPr>
        <p:spPr>
          <a:xfrm flipH="1">
            <a:off x="1452880" y="3501449"/>
            <a:ext cx="880872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05573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489B75-96E4-B2AA-5CE1-3BFC69FB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823" y="1019124"/>
            <a:ext cx="6093200" cy="753600"/>
          </a:xfrm>
        </p:spPr>
        <p:txBody>
          <a:bodyPr/>
          <a:lstStyle/>
          <a:p>
            <a:pPr algn="r" rtl="1"/>
            <a:r>
              <a:rPr lang="he-IL" sz="3600" dirty="0">
                <a:latin typeface="Quattrocento" panose="02020502030000000404" pitchFamily="18" charset="0"/>
                <a:cs typeface="Heebo" pitchFamily="2" charset="-79"/>
              </a:rPr>
              <a:t>ארכיטקטורת ה-</a:t>
            </a:r>
            <a:r>
              <a:rPr lang="en-US" sz="3600" dirty="0">
                <a:latin typeface="Quattrocento" panose="02020502030000000404" pitchFamily="18" charset="0"/>
                <a:cs typeface="Heebo" pitchFamily="2" charset="-79"/>
              </a:rPr>
              <a:t>Transformer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A8AF150-7E2F-6398-CB74-AB4D4882E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823" y="1844822"/>
            <a:ext cx="6093200" cy="3560800"/>
          </a:xfrm>
        </p:spPr>
        <p:txBody>
          <a:bodyPr/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עיבוד מידע סדרתי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מבוסס מנגנון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Self-Attention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Multiheaded Self-Attention</a:t>
            </a:r>
            <a:endParaRPr lang="he-IL" sz="18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רשת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Feed-Forward</a:t>
            </a: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, נורמליזציה, חיבורים שיוריים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קידודי מיקום (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Positional Encodings</a:t>
            </a: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)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Vision Transformer (ViT)</a:t>
            </a:r>
            <a:endParaRPr lang="he-IL" sz="18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  <p:cxnSp>
        <p:nvCxnSpPr>
          <p:cNvPr id="18" name="Google Shape;340;p48">
            <a:extLst>
              <a:ext uri="{FF2B5EF4-FFF2-40B4-BE49-F238E27FC236}">
                <a16:creationId xmlns:a16="http://schemas.microsoft.com/office/drawing/2014/main" id="{ABDA60BD-8EF1-83C2-0597-53F717BFB601}"/>
              </a:ext>
            </a:extLst>
          </p:cNvPr>
          <p:cNvCxnSpPr>
            <a:cxnSpLocks/>
          </p:cNvCxnSpPr>
          <p:nvPr/>
        </p:nvCxnSpPr>
        <p:spPr>
          <a:xfrm flipH="1">
            <a:off x="714536" y="1772724"/>
            <a:ext cx="64741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תמונה 8">
            <a:extLst>
              <a:ext uri="{FF2B5EF4-FFF2-40B4-BE49-F238E27FC236}">
                <a16:creationId xmlns:a16="http://schemas.microsoft.com/office/drawing/2014/main" id="{5A0D133D-E4CA-1707-B86E-BB17B286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913" y="1649924"/>
            <a:ext cx="1625264" cy="2962256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D153376E-1563-286E-9B9B-BC18A7C8F50E}"/>
              </a:ext>
            </a:extLst>
          </p:cNvPr>
          <p:cNvSpPr txBox="1"/>
          <p:nvPr/>
        </p:nvSpPr>
        <p:spPr>
          <a:xfrm>
            <a:off x="7772736" y="4747380"/>
            <a:ext cx="4531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Quattrocento" panose="02020502030000000404" pitchFamily="18" charset="0"/>
                <a:cs typeface="Heebo" pitchFamily="2" charset="-79"/>
              </a:rPr>
              <a:t>“Attention Is All You Need”, </a:t>
            </a:r>
            <a:r>
              <a:rPr lang="en-US" sz="2000" dirty="0">
                <a:latin typeface="Quattrocento" panose="02020502030000000404" pitchFamily="18" charset="0"/>
                <a:cs typeface="Heebo" pitchFamily="2" charset="-79"/>
              </a:rPr>
              <a:t>2017</a:t>
            </a: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82074F44-7B73-0E43-0EAF-6A51A3521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462" y="2040322"/>
            <a:ext cx="1918929" cy="24871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תיבת טקסט 16">
                <a:extLst>
                  <a:ext uri="{FF2B5EF4-FFF2-40B4-BE49-F238E27FC236}">
                    <a16:creationId xmlns:a16="http://schemas.microsoft.com/office/drawing/2014/main" id="{88DB05CA-830B-9791-4CD4-D746892D3553}"/>
                  </a:ext>
                </a:extLst>
              </p:cNvPr>
              <p:cNvSpPr txBox="1"/>
              <p:nvPr/>
            </p:nvSpPr>
            <p:spPr>
              <a:xfrm>
                <a:off x="907949" y="4819352"/>
                <a:ext cx="6093200" cy="703870"/>
              </a:xfrm>
              <a:prstGeom prst="round2DiagRect">
                <a:avLst>
                  <a:gd name="adj1" fmla="val 16667"/>
                  <a:gd name="adj2" fmla="val 41131"/>
                </a:avLst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he-I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he-IL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10000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תיבת טקסט 16">
                <a:extLst>
                  <a:ext uri="{FF2B5EF4-FFF2-40B4-BE49-F238E27FC236}">
                    <a16:creationId xmlns:a16="http://schemas.microsoft.com/office/drawing/2014/main" id="{88DB05CA-830B-9791-4CD4-D746892D3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49" y="4819352"/>
                <a:ext cx="6093200" cy="703870"/>
              </a:xfrm>
              <a:prstGeom prst="round2DiagRect">
                <a:avLst>
                  <a:gd name="adj1" fmla="val 16667"/>
                  <a:gd name="adj2" fmla="val 41131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AF706C67-92CD-3A42-E597-D68E2B8BF9BD}"/>
                  </a:ext>
                </a:extLst>
              </p:cNvPr>
              <p:cNvSpPr txBox="1"/>
              <p:nvPr/>
            </p:nvSpPr>
            <p:spPr>
              <a:xfrm>
                <a:off x="8242098" y="4673172"/>
                <a:ext cx="3592636" cy="850050"/>
              </a:xfrm>
              <a:prstGeom prst="round2DiagRect">
                <a:avLst>
                  <a:gd name="adj1" fmla="val 16667"/>
                  <a:gd name="adj2" fmla="val 41131"/>
                </a:avLst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AF706C67-92CD-3A42-E597-D68E2B8BF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098" y="4673172"/>
                <a:ext cx="3592636" cy="850050"/>
              </a:xfrm>
              <a:prstGeom prst="round2DiagRect">
                <a:avLst>
                  <a:gd name="adj1" fmla="val 16667"/>
                  <a:gd name="adj2" fmla="val 41131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תמונה 26">
            <a:extLst>
              <a:ext uri="{FF2B5EF4-FFF2-40B4-BE49-F238E27FC236}">
                <a16:creationId xmlns:a16="http://schemas.microsoft.com/office/drawing/2014/main" id="{9F3D4E76-92FB-D123-904C-C4123784D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959" y="1649924"/>
            <a:ext cx="1625264" cy="2962256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DC6BBAD-841A-6407-C409-232625D189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56" y="4173094"/>
            <a:ext cx="3247073" cy="246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1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7" grpId="0" animBg="1"/>
      <p:bldP spid="17" grpId="1" animBg="1"/>
      <p:bldP spid="22" grpId="0" animBg="1"/>
      <p:bldP spid="2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DDD18B-F008-9163-6423-0D5C640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6" y="789051"/>
            <a:ext cx="9899913" cy="649970"/>
          </a:xfrm>
        </p:spPr>
        <p:txBody>
          <a:bodyPr/>
          <a:lstStyle/>
          <a:p>
            <a:pPr algn="r" rtl="1"/>
            <a:r>
              <a:rPr lang="he-IL" sz="3200" dirty="0">
                <a:latin typeface="Quattrocento" panose="02020502030000000404" pitchFamily="18" charset="0"/>
                <a:cs typeface="Heebo" pitchFamily="2" charset="-79"/>
              </a:rPr>
              <a:t>טכנולוגיות בעיבוד שפה טבעית</a:t>
            </a:r>
            <a:endParaRPr lang="en-US" sz="32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AC3DC61-52D6-01AA-2AA8-1FF26416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66" y="2200935"/>
            <a:ext cx="10357114" cy="4423378"/>
          </a:xfrm>
        </p:spPr>
        <p:txBody>
          <a:bodyPr/>
          <a:lstStyle/>
          <a:p>
            <a:pPr marL="495296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טוקניזציה</a:t>
            </a:r>
            <a:endParaRPr lang="en-US" sz="240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marL="495296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שיבוץ מילים (</a:t>
            </a:r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Word Embedding</a:t>
            </a:r>
            <a:r>
              <a:rPr lang="he-IL" sz="24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)</a:t>
            </a:r>
          </a:p>
          <a:p>
            <a:pPr marL="495296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מידול שפה</a:t>
            </a:r>
            <a:endParaRPr lang="en-US" sz="240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marL="495296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מידול </a:t>
            </a:r>
            <a:r>
              <a:rPr lang="he-IL" sz="2400" b="1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אוטו-רגרסיבי</a:t>
            </a:r>
            <a:r>
              <a:rPr lang="he-IL" sz="24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 (</a:t>
            </a:r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Auto-Regressive</a:t>
            </a:r>
            <a:r>
              <a:rPr lang="he-IL" sz="24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)</a:t>
            </a:r>
          </a:p>
          <a:p>
            <a:pPr marL="495296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מודל שפה גנרטיבי</a:t>
            </a:r>
            <a:endParaRPr lang="en-US" sz="240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  <p:cxnSp>
        <p:nvCxnSpPr>
          <p:cNvPr id="4" name="Google Shape;340;p48">
            <a:extLst>
              <a:ext uri="{FF2B5EF4-FFF2-40B4-BE49-F238E27FC236}">
                <a16:creationId xmlns:a16="http://schemas.microsoft.com/office/drawing/2014/main" id="{61DA2E6B-40A9-0B3C-2835-07B25B66D858}"/>
              </a:ext>
            </a:extLst>
          </p:cNvPr>
          <p:cNvCxnSpPr>
            <a:cxnSpLocks/>
          </p:cNvCxnSpPr>
          <p:nvPr/>
        </p:nvCxnSpPr>
        <p:spPr>
          <a:xfrm flipH="1">
            <a:off x="5151120" y="1836933"/>
            <a:ext cx="6474187" cy="0"/>
          </a:xfrm>
          <a:prstGeom prst="straightConnector1">
            <a:avLst/>
          </a:prstGeom>
          <a:noFill/>
          <a:ln w="9525" cap="flat" cmpd="sng">
            <a:solidFill>
              <a:schemeClr val="accent5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תמונה 7">
            <a:extLst>
              <a:ext uri="{FF2B5EF4-FFF2-40B4-BE49-F238E27FC236}">
                <a16:creationId xmlns:a16="http://schemas.microsoft.com/office/drawing/2014/main" id="{05299211-BA35-8239-4550-A97167C51D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" t="56225" r="9230" b="13615"/>
          <a:stretch/>
        </p:blipFill>
        <p:spPr>
          <a:xfrm>
            <a:off x="726265" y="4819950"/>
            <a:ext cx="4423805" cy="113085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A41469BF-E64B-5288-1F25-F4D0736049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" t="10762" r="9230" b="43775"/>
          <a:stretch/>
        </p:blipFill>
        <p:spPr>
          <a:xfrm>
            <a:off x="726266" y="3115292"/>
            <a:ext cx="4423804" cy="1704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E08956F6-C203-7464-DD98-683728E81A17}"/>
                  </a:ext>
                </a:extLst>
              </p:cNvPr>
              <p:cNvSpPr txBox="1"/>
              <p:nvPr/>
            </p:nvSpPr>
            <p:spPr>
              <a:xfrm>
                <a:off x="1389280" y="3993522"/>
                <a:ext cx="3097771" cy="1391855"/>
              </a:xfrm>
              <a:prstGeom prst="round2DiagRect">
                <a:avLst>
                  <a:gd name="adj1" fmla="val 16667"/>
                  <a:gd name="adj2" fmla="val 41131"/>
                </a:avLst>
              </a:prstGeom>
              <a:noFill/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~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𝑛𝑎𝑡𝑢𝑟𝑎𝑙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𝑙𝑎𝑛𝑔𝑢𝑎𝑔𝑒</m:t>
                          </m:r>
                        </m:sub>
                      </m:sSub>
                    </m:oMath>
                  </m:oMathPara>
                </a14:m>
                <a:endParaRPr lang="he-IL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he-IL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e-IL" sz="2000" i="1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E08956F6-C203-7464-DD98-683728E81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280" y="3993522"/>
                <a:ext cx="3097771" cy="1391855"/>
              </a:xfrm>
              <a:prstGeom prst="round2DiagRect">
                <a:avLst>
                  <a:gd name="adj1" fmla="val 16667"/>
                  <a:gd name="adj2" fmla="val 4113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תיבת טקסט 17">
                <a:extLst>
                  <a:ext uri="{FF2B5EF4-FFF2-40B4-BE49-F238E27FC236}">
                    <a16:creationId xmlns:a16="http://schemas.microsoft.com/office/drawing/2014/main" id="{0E116E97-2517-DA74-023B-6C52A5F48C0B}"/>
                  </a:ext>
                </a:extLst>
              </p:cNvPr>
              <p:cNvSpPr txBox="1"/>
              <p:nvPr/>
            </p:nvSpPr>
            <p:spPr>
              <a:xfrm>
                <a:off x="487161" y="3535292"/>
                <a:ext cx="4902007" cy="2376010"/>
              </a:xfrm>
              <a:prstGeom prst="round2DiagRect">
                <a:avLst>
                  <a:gd name="adj1" fmla="val 16667"/>
                  <a:gd name="adj2" fmla="val 41131"/>
                </a:avLst>
              </a:prstGeom>
              <a:noFill/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 ?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he-I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he-IL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תיבת טקסט 17">
                <a:extLst>
                  <a:ext uri="{FF2B5EF4-FFF2-40B4-BE49-F238E27FC236}">
                    <a16:creationId xmlns:a16="http://schemas.microsoft.com/office/drawing/2014/main" id="{0E116E97-2517-DA74-023B-6C52A5F48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61" y="3535292"/>
                <a:ext cx="4902007" cy="2376010"/>
              </a:xfrm>
              <a:prstGeom prst="round2DiagRect">
                <a:avLst>
                  <a:gd name="adj1" fmla="val 16667"/>
                  <a:gd name="adj2" fmla="val 41131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תיבת טקסט 18">
                <a:extLst>
                  <a:ext uri="{FF2B5EF4-FFF2-40B4-BE49-F238E27FC236}">
                    <a16:creationId xmlns:a16="http://schemas.microsoft.com/office/drawing/2014/main" id="{567C87CB-C71D-0DD7-7D12-A69D17F275F5}"/>
                  </a:ext>
                </a:extLst>
              </p:cNvPr>
              <p:cNvSpPr txBox="1"/>
              <p:nvPr/>
            </p:nvSpPr>
            <p:spPr>
              <a:xfrm>
                <a:off x="487161" y="4300119"/>
                <a:ext cx="4902007" cy="846356"/>
              </a:xfrm>
              <a:prstGeom prst="round2DiagRect">
                <a:avLst>
                  <a:gd name="adj1" fmla="val 16667"/>
                  <a:gd name="adj2" fmla="val 41131"/>
                </a:avLst>
              </a:prstGeom>
              <a:noFill/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("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" | "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", "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", "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", "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")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תיבת טקסט 18">
                <a:extLst>
                  <a:ext uri="{FF2B5EF4-FFF2-40B4-BE49-F238E27FC236}">
                    <a16:creationId xmlns:a16="http://schemas.microsoft.com/office/drawing/2014/main" id="{567C87CB-C71D-0DD7-7D12-A69D17F27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61" y="4300119"/>
                <a:ext cx="4902007" cy="846356"/>
              </a:xfrm>
              <a:prstGeom prst="round2DiagRect">
                <a:avLst>
                  <a:gd name="adj1" fmla="val 16667"/>
                  <a:gd name="adj2" fmla="val 41131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13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  <p:bldP spid="18" grpId="1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B5B934A-30DB-EE26-B1FD-2D70BA75B9CF}"/>
              </a:ext>
            </a:extLst>
          </p:cNvPr>
          <p:cNvSpPr txBox="1"/>
          <p:nvPr/>
        </p:nvSpPr>
        <p:spPr>
          <a:xfrm>
            <a:off x="8308183" y="1809455"/>
            <a:ext cx="26534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sz="16000" b="1" dirty="0">
                <a:solidFill>
                  <a:schemeClr val="tx1"/>
                </a:solidFill>
                <a:latin typeface="Quattrocento" panose="02020502030000000404" pitchFamily="18" charset="0"/>
              </a:rPr>
              <a:t>03</a:t>
            </a:r>
          </a:p>
        </p:txBody>
      </p:sp>
      <p:sp>
        <p:nvSpPr>
          <p:cNvPr id="9" name="Google Shape;354;p49">
            <a:extLst>
              <a:ext uri="{FF2B5EF4-FFF2-40B4-BE49-F238E27FC236}">
                <a16:creationId xmlns:a16="http://schemas.microsoft.com/office/drawing/2014/main" id="{562FFF44-44CC-3B89-0B62-EF77C7274E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434" y="2494000"/>
            <a:ext cx="7623681" cy="187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rtl="1"/>
            <a:r>
              <a:rPr lang="he-IL" sz="8000" dirty="0">
                <a:latin typeface="Quattrocento" panose="02020502030000000404" pitchFamily="18" charset="0"/>
                <a:cs typeface="Heebo" pitchFamily="2" charset="-79"/>
              </a:rPr>
              <a:t>משפחת </a:t>
            </a:r>
            <a:r>
              <a:rPr lang="en-US" sz="8000" dirty="0">
                <a:latin typeface="Quattrocento" panose="02020502030000000404" pitchFamily="18" charset="0"/>
                <a:cs typeface="Heebo" pitchFamily="2" charset="-79"/>
              </a:rPr>
              <a:t>GPT</a:t>
            </a:r>
            <a:br>
              <a:rPr lang="he-IL" sz="8000" dirty="0">
                <a:latin typeface="Quattrocento" panose="02020502030000000404" pitchFamily="18" charset="0"/>
                <a:cs typeface="Heebo" pitchFamily="2" charset="-79"/>
              </a:rPr>
            </a:br>
            <a:endParaRPr sz="80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AF869A4-E36D-E2A7-44E2-748D2EC005A2}"/>
              </a:ext>
            </a:extLst>
          </p:cNvPr>
          <p:cNvSpPr txBox="1"/>
          <p:nvPr/>
        </p:nvSpPr>
        <p:spPr>
          <a:xfrm>
            <a:off x="1019504" y="3253248"/>
            <a:ext cx="6981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he-IL" sz="3200" dirty="0">
                <a:solidFill>
                  <a:schemeClr val="bg2"/>
                </a:solidFill>
                <a:latin typeface="Quattrocento" panose="02020502030000000404" pitchFamily="18" charset="0"/>
                <a:cs typeface="Heebo" pitchFamily="2" charset="-79"/>
              </a:rPr>
              <a:t>מודלי שפה מבוססי </a:t>
            </a:r>
            <a:r>
              <a:rPr lang="en-US" sz="3200" dirty="0">
                <a:solidFill>
                  <a:schemeClr val="bg2"/>
                </a:solidFill>
                <a:latin typeface="Quattrocento" panose="02020502030000000404" pitchFamily="18" charset="0"/>
                <a:cs typeface="Heebo" pitchFamily="2" charset="-79"/>
              </a:rPr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114794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E23BE30-F73E-AC80-DE20-F52C08010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576" y="345585"/>
            <a:ext cx="8150269" cy="819620"/>
          </a:xfrm>
        </p:spPr>
        <p:txBody>
          <a:bodyPr/>
          <a:lstStyle/>
          <a:p>
            <a:pPr algn="ctr" rtl="1"/>
            <a:r>
              <a:rPr lang="he-IL" sz="3200" dirty="0">
                <a:latin typeface="Quattrocento" panose="02020502030000000404" pitchFamily="18" charset="0"/>
                <a:cs typeface="Heebo" pitchFamily="2" charset="-79"/>
              </a:rPr>
              <a:t>המטלות הרבות בעיבוד שפה טבעית </a:t>
            </a:r>
            <a:r>
              <a:rPr lang="en-US" sz="3200" dirty="0">
                <a:latin typeface="Quattrocento" panose="02020502030000000404" pitchFamily="18" charset="0"/>
                <a:cs typeface="Heebo" pitchFamily="2" charset="-79"/>
              </a:rPr>
              <a:t>(NLP)</a:t>
            </a:r>
          </a:p>
        </p:txBody>
      </p:sp>
      <p:cxnSp>
        <p:nvCxnSpPr>
          <p:cNvPr id="4" name="Google Shape;340;p48">
            <a:extLst>
              <a:ext uri="{FF2B5EF4-FFF2-40B4-BE49-F238E27FC236}">
                <a16:creationId xmlns:a16="http://schemas.microsoft.com/office/drawing/2014/main" id="{857B8B90-1ECB-FE20-667B-CCF8FEDD5D65}"/>
              </a:ext>
            </a:extLst>
          </p:cNvPr>
          <p:cNvCxnSpPr>
            <a:cxnSpLocks/>
          </p:cNvCxnSpPr>
          <p:nvPr/>
        </p:nvCxnSpPr>
        <p:spPr>
          <a:xfrm flipH="1">
            <a:off x="2317576" y="6258286"/>
            <a:ext cx="7556845" cy="237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1EBB0BC3-94D1-BB22-A6F4-250F4C9659E4}"/>
              </a:ext>
            </a:extLst>
          </p:cNvPr>
          <p:cNvSpPr txBox="1"/>
          <p:nvPr/>
        </p:nvSpPr>
        <p:spPr>
          <a:xfrm>
            <a:off x="1361439" y="3788546"/>
            <a:ext cx="4827792" cy="13961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sz="2000" b="1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הבנה דקדוקית</a:t>
            </a:r>
            <a:endParaRPr lang="he-IL" sz="1800" b="1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דקדוק שגוי: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“Books were sent to each other”</a:t>
            </a:r>
          </a:p>
          <a:p>
            <a:pPr algn="ctr" rtl="1">
              <a:lnSpc>
                <a:spcPct val="150000"/>
              </a:lnSpc>
            </a:pPr>
            <a:r>
              <a:rPr lang="he-IL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דקדוק תקין: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“She voted for herself”</a:t>
            </a:r>
            <a:endParaRPr lang="he-IL" sz="16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9EDECAA1-B8CB-2DD9-DE68-BA2AC3AD4F96}"/>
              </a:ext>
            </a:extLst>
          </p:cNvPr>
          <p:cNvSpPr txBox="1"/>
          <p:nvPr/>
        </p:nvSpPr>
        <p:spPr>
          <a:xfrm>
            <a:off x="1361439" y="2081746"/>
            <a:ext cx="4827792" cy="13961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sz="2000" b="1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תרגום</a:t>
            </a:r>
          </a:p>
          <a:p>
            <a:pPr algn="ctr" rtl="1">
              <a:lnSpc>
                <a:spcPct val="150000"/>
              </a:lnSpc>
            </a:pPr>
            <a:r>
              <a:rPr lang="he-IL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צרפתית: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“Je m’appelle Nadav”</a:t>
            </a:r>
          </a:p>
          <a:p>
            <a:pPr algn="ctr" rtl="1">
              <a:lnSpc>
                <a:spcPct val="150000"/>
              </a:lnSpc>
            </a:pPr>
            <a:r>
              <a:rPr lang="he-IL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אנגלית: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“My name is Nadav”</a:t>
            </a:r>
            <a:r>
              <a:rPr lang="he-IL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 </a:t>
            </a:r>
            <a:endParaRPr lang="he-IL" sz="20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49C465D0-0755-D494-8196-2A0583115BBE}"/>
              </a:ext>
            </a:extLst>
          </p:cNvPr>
          <p:cNvSpPr txBox="1"/>
          <p:nvPr/>
        </p:nvSpPr>
        <p:spPr>
          <a:xfrm>
            <a:off x="6602208" y="2081747"/>
            <a:ext cx="4827792" cy="13961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sz="2000" b="1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מענה ידע כללי</a:t>
            </a:r>
          </a:p>
          <a:p>
            <a:pPr algn="ctr" rtl="1">
              <a:lnSpc>
                <a:spcPct val="150000"/>
              </a:lnSpc>
            </a:pPr>
            <a:r>
              <a:rPr lang="he-IL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"מי המציא את תורת היחסות?"</a:t>
            </a:r>
          </a:p>
          <a:p>
            <a:pPr algn="ctr" rtl="1">
              <a:lnSpc>
                <a:spcPct val="150000"/>
              </a:lnSpc>
            </a:pPr>
            <a:r>
              <a:rPr lang="he-IL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תשובה: "אלברט איינשטיין"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35A27D0-6B51-A97A-E1AE-9A34C4E0FACE}"/>
              </a:ext>
            </a:extLst>
          </p:cNvPr>
          <p:cNvSpPr txBox="1"/>
          <p:nvPr/>
        </p:nvSpPr>
        <p:spPr>
          <a:xfrm>
            <a:off x="6602208" y="3788546"/>
            <a:ext cx="4827792" cy="13961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sz="2000" b="1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הבנת הנקרא</a:t>
            </a:r>
          </a:p>
          <a:p>
            <a:pPr algn="ctr" rtl="1">
              <a:lnSpc>
                <a:spcPct val="150000"/>
              </a:lnSpc>
            </a:pPr>
            <a:r>
              <a:rPr lang="he-IL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היכולת לענות על שאלות אודות קטע</a:t>
            </a:r>
          </a:p>
          <a:p>
            <a:pPr algn="ctr" rtl="1">
              <a:lnSpc>
                <a:spcPct val="150000"/>
              </a:lnSpc>
            </a:pPr>
            <a:r>
              <a:rPr lang="he-IL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טקסט נתון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(Unseen)</a:t>
            </a:r>
            <a:r>
              <a:rPr lang="he-IL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, או לסכם אותו</a:t>
            </a:r>
          </a:p>
        </p:txBody>
      </p:sp>
    </p:spTree>
    <p:extLst>
      <p:ext uri="{BB962C8B-B14F-4D97-AF65-F5344CB8AC3E}">
        <p14:creationId xmlns:p14="http://schemas.microsoft.com/office/powerpoint/2010/main" val="64387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489B75-96E4-B2AA-5CE1-3BFC69FB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40" y="1280827"/>
            <a:ext cx="6178027" cy="1117121"/>
          </a:xfrm>
        </p:spPr>
        <p:txBody>
          <a:bodyPr/>
          <a:lstStyle/>
          <a:p>
            <a:pPr algn="r" rtl="1"/>
            <a:r>
              <a:rPr lang="he-IL" sz="3600" dirty="0">
                <a:latin typeface="Quattrocento" panose="02020502030000000404" pitchFamily="18" charset="0"/>
                <a:cs typeface="Heebo" pitchFamily="2" charset="-79"/>
              </a:rPr>
              <a:t>מאיפה הכול התחיל: </a:t>
            </a:r>
            <a:r>
              <a:rPr lang="en-US" sz="3600" dirty="0">
                <a:latin typeface="Quattrocento" panose="02020502030000000404" pitchFamily="18" charset="0"/>
                <a:cs typeface="Heebo" pitchFamily="2" charset="-79"/>
              </a:rPr>
              <a:t>GPT-1</a:t>
            </a:r>
            <a:br>
              <a:rPr lang="he-IL" sz="3600" dirty="0">
                <a:latin typeface="Quattrocento" panose="02020502030000000404" pitchFamily="18" charset="0"/>
                <a:cs typeface="Heebo" pitchFamily="2" charset="-79"/>
              </a:rPr>
            </a:br>
            <a:r>
              <a:rPr lang="en-US" sz="2400" dirty="0">
                <a:latin typeface="Quattrocento" panose="02020502030000000404" pitchFamily="18" charset="0"/>
                <a:cs typeface="Heebo" pitchFamily="2" charset="-79"/>
              </a:rPr>
              <a:t>Generative Pre-Trained Transformer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A8AF150-7E2F-6398-CB74-AB4D4882E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247" y="2470046"/>
            <a:ext cx="6397920" cy="3107123"/>
          </a:xfrm>
        </p:spPr>
        <p:txBody>
          <a:bodyPr/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הפחתת הצורך בנתונים מתויגים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הפקת מידע לשוני וסמנטי ישירות מאוספי טקסט (קורפוסים)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העברת למידה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מידול שפה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כיוונון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(fine-tuning)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אוסף הנתונים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BookCorpus</a:t>
            </a:r>
            <a:endParaRPr lang="he-IL" sz="18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Transformer</a:t>
            </a:r>
            <a:endParaRPr lang="he-IL" sz="18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35BCBFA-F5BE-F967-AAA0-0191CE38DA57}"/>
              </a:ext>
            </a:extLst>
          </p:cNvPr>
          <p:cNvSpPr txBox="1"/>
          <p:nvPr/>
        </p:nvSpPr>
        <p:spPr>
          <a:xfrm>
            <a:off x="8001299" y="2828835"/>
            <a:ext cx="3950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</a:rPr>
              <a:t>Improving Language Understanding by Generative Pre-Training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7A13490-FE26-75AD-B2BC-40C5FABACEDE}"/>
              </a:ext>
            </a:extLst>
          </p:cNvPr>
          <p:cNvSpPr txBox="1"/>
          <p:nvPr/>
        </p:nvSpPr>
        <p:spPr>
          <a:xfrm>
            <a:off x="8001299" y="4029164"/>
            <a:ext cx="3512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Quattrocento" panose="02020502030000000404" pitchFamily="18" charset="0"/>
              </a:rPr>
              <a:t>Radford et al., OpenAI, 2018</a:t>
            </a:r>
          </a:p>
        </p:txBody>
      </p:sp>
      <p:cxnSp>
        <p:nvCxnSpPr>
          <p:cNvPr id="18" name="Google Shape;340;p48">
            <a:extLst>
              <a:ext uri="{FF2B5EF4-FFF2-40B4-BE49-F238E27FC236}">
                <a16:creationId xmlns:a16="http://schemas.microsoft.com/office/drawing/2014/main" id="{ABDA60BD-8EF1-83C2-0597-53F717BFB601}"/>
              </a:ext>
            </a:extLst>
          </p:cNvPr>
          <p:cNvCxnSpPr>
            <a:cxnSpLocks/>
          </p:cNvCxnSpPr>
          <p:nvPr/>
        </p:nvCxnSpPr>
        <p:spPr>
          <a:xfrm flipH="1">
            <a:off x="741680" y="2397949"/>
            <a:ext cx="64741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8167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E23BE30-F73E-AC80-DE20-F52C08010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576" y="345585"/>
            <a:ext cx="8150269" cy="819620"/>
          </a:xfrm>
        </p:spPr>
        <p:txBody>
          <a:bodyPr/>
          <a:lstStyle/>
          <a:p>
            <a:pPr algn="ctr" rtl="1"/>
            <a:r>
              <a:rPr lang="en-US" sz="3200" dirty="0">
                <a:latin typeface="Quattrocento" panose="02020502030000000404" pitchFamily="18" charset="0"/>
                <a:cs typeface="Heebo" pitchFamily="2" charset="-79"/>
              </a:rPr>
              <a:t>GPT-1</a:t>
            </a:r>
            <a:r>
              <a:rPr lang="he-IL" sz="3200" dirty="0">
                <a:latin typeface="Quattrocento" panose="02020502030000000404" pitchFamily="18" charset="0"/>
                <a:cs typeface="Heebo" pitchFamily="2" charset="-79"/>
              </a:rPr>
              <a:t>: מתודולוגיה</a:t>
            </a:r>
            <a:endParaRPr lang="en-US" sz="32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cxnSp>
        <p:nvCxnSpPr>
          <p:cNvPr id="4" name="Google Shape;340;p48">
            <a:extLst>
              <a:ext uri="{FF2B5EF4-FFF2-40B4-BE49-F238E27FC236}">
                <a16:creationId xmlns:a16="http://schemas.microsoft.com/office/drawing/2014/main" id="{857B8B90-1ECB-FE20-667B-CCF8FEDD5D65}"/>
              </a:ext>
            </a:extLst>
          </p:cNvPr>
          <p:cNvCxnSpPr>
            <a:cxnSpLocks/>
          </p:cNvCxnSpPr>
          <p:nvPr/>
        </p:nvCxnSpPr>
        <p:spPr>
          <a:xfrm flipH="1">
            <a:off x="2317576" y="6258286"/>
            <a:ext cx="7556845" cy="237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DD78DA47-F4D1-61F4-E0CF-763AD02E4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78" y="1800608"/>
            <a:ext cx="8484663" cy="3593203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2807286D-E933-706E-8A58-CB70ED9FF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35" y="1612501"/>
            <a:ext cx="6108150" cy="396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3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489B75-96E4-B2AA-5CE1-3BFC69FB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300" y="1134076"/>
            <a:ext cx="6178027" cy="1117121"/>
          </a:xfrm>
        </p:spPr>
        <p:txBody>
          <a:bodyPr/>
          <a:lstStyle/>
          <a:p>
            <a:pPr algn="r" rtl="1"/>
            <a:r>
              <a:rPr lang="he-IL" sz="3600" dirty="0">
                <a:latin typeface="Quattrocento" panose="02020502030000000404" pitchFamily="18" charset="0"/>
                <a:cs typeface="Heebo" pitchFamily="2" charset="-79"/>
              </a:rPr>
              <a:t>למידה בלי למידה: </a:t>
            </a:r>
            <a:r>
              <a:rPr lang="en-US" sz="3600" dirty="0">
                <a:latin typeface="Quattrocento" panose="02020502030000000404" pitchFamily="18" charset="0"/>
                <a:cs typeface="Heebo" pitchFamily="2" charset="-79"/>
              </a:rPr>
              <a:t>GPT-2</a:t>
            </a:r>
            <a:br>
              <a:rPr lang="he-IL" sz="3600" dirty="0">
                <a:latin typeface="Quattrocento" panose="02020502030000000404" pitchFamily="18" charset="0"/>
                <a:cs typeface="Heebo" pitchFamily="2" charset="-79"/>
              </a:rPr>
            </a:br>
            <a:r>
              <a:rPr lang="he-IL" sz="2400" dirty="0">
                <a:latin typeface="Quattrocento" panose="02020502030000000404" pitchFamily="18" charset="0"/>
                <a:cs typeface="Heebo" pitchFamily="2" charset="-79"/>
              </a:rPr>
              <a:t>התגלות הכוח החבוי במודלי שפה</a:t>
            </a:r>
            <a:endParaRPr lang="en-US" sz="24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cxnSp>
        <p:nvCxnSpPr>
          <p:cNvPr id="18" name="Google Shape;340;p48">
            <a:extLst>
              <a:ext uri="{FF2B5EF4-FFF2-40B4-BE49-F238E27FC236}">
                <a16:creationId xmlns:a16="http://schemas.microsoft.com/office/drawing/2014/main" id="{ABDA60BD-8EF1-83C2-0597-53F717BFB601}"/>
              </a:ext>
            </a:extLst>
          </p:cNvPr>
          <p:cNvCxnSpPr>
            <a:cxnSpLocks/>
          </p:cNvCxnSpPr>
          <p:nvPr/>
        </p:nvCxnSpPr>
        <p:spPr>
          <a:xfrm flipH="1">
            <a:off x="700840" y="2251198"/>
            <a:ext cx="64741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D6E3361-0096-37DB-C9F0-82813FCFD3D7}"/>
              </a:ext>
            </a:extLst>
          </p:cNvPr>
          <p:cNvSpPr txBox="1"/>
          <p:nvPr/>
        </p:nvSpPr>
        <p:spPr>
          <a:xfrm>
            <a:off x="8001299" y="2828835"/>
            <a:ext cx="3950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</a:rPr>
              <a:t>Language Models are Unsupervised Multitask Learners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8D64F7B-69F6-65EA-84EC-5FAE3502E182}"/>
              </a:ext>
            </a:extLst>
          </p:cNvPr>
          <p:cNvSpPr txBox="1"/>
          <p:nvPr/>
        </p:nvSpPr>
        <p:spPr>
          <a:xfrm>
            <a:off x="8001299" y="4029164"/>
            <a:ext cx="3512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Quattrocento" panose="02020502030000000404" pitchFamily="18" charset="0"/>
              </a:rPr>
              <a:t>Radford et al., OpenAI, 2019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5467F0A3-EFE6-79C0-B46E-10279A1300F6}"/>
                  </a:ext>
                </a:extLst>
              </p:cNvPr>
              <p:cNvSpPr txBox="1"/>
              <p:nvPr/>
            </p:nvSpPr>
            <p:spPr>
              <a:xfrm>
                <a:off x="2533758" y="4398496"/>
                <a:ext cx="2875435" cy="483632"/>
              </a:xfrm>
              <a:prstGeom prst="round2DiagRect">
                <a:avLst>
                  <a:gd name="adj1" fmla="val 16667"/>
                  <a:gd name="adj2" fmla="val 41131"/>
                </a:avLst>
              </a:prstGeom>
              <a:noFill/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trike="sngStrike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trike="sngStrik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trike="sngStrike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1800" b="0" i="1" strike="sngStrike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𝑇𝑎𝑠𝑘</m:t>
                        </m:r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5467F0A3-EFE6-79C0-B46E-10279A130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758" y="4398496"/>
                <a:ext cx="2875435" cy="483632"/>
              </a:xfrm>
              <a:prstGeom prst="round2DiagRect">
                <a:avLst>
                  <a:gd name="adj1" fmla="val 16667"/>
                  <a:gd name="adj2" fmla="val 41131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E713883D-132C-9E6C-8DF8-9E1D328463B6}"/>
              </a:ext>
            </a:extLst>
          </p:cNvPr>
          <p:cNvSpPr txBox="1"/>
          <p:nvPr/>
        </p:nvSpPr>
        <p:spPr>
          <a:xfrm>
            <a:off x="2064857" y="3636584"/>
            <a:ext cx="4053164" cy="27199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rtl="1">
              <a:lnSpc>
                <a:spcPct val="15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Input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      Translate from French to English: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      French: ‘Je m’appelle Nadav’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      English: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Output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      ‘My name is Nadav’</a:t>
            </a:r>
            <a:endParaRPr lang="en-US" sz="2000" b="1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C2E7E141-BE1B-E23D-06A4-797E7AD2BDAC}"/>
              </a:ext>
            </a:extLst>
          </p:cNvPr>
          <p:cNvSpPr txBox="1"/>
          <p:nvPr/>
        </p:nvSpPr>
        <p:spPr>
          <a:xfrm>
            <a:off x="1850946" y="4064248"/>
            <a:ext cx="4480985" cy="14382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“I’m not the cleverest man in the world, but like they say in French: Je ne suis pas un imbecile (I’m not a fool!)”</a:t>
            </a:r>
          </a:p>
        </p:txBody>
      </p: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0DE89FEA-A831-F931-7318-2FB7CE9948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1"/>
          <a:stretch/>
        </p:blipFill>
        <p:spPr>
          <a:xfrm>
            <a:off x="2383236" y="3708348"/>
            <a:ext cx="3062154" cy="2719965"/>
          </a:xfrm>
          <a:prstGeom prst="rect">
            <a:avLst/>
          </a:prstGeom>
        </p:spPr>
      </p:pic>
      <p:sp>
        <p:nvSpPr>
          <p:cNvPr id="24" name="מלבן 23">
            <a:extLst>
              <a:ext uri="{FF2B5EF4-FFF2-40B4-BE49-F238E27FC236}">
                <a16:creationId xmlns:a16="http://schemas.microsoft.com/office/drawing/2014/main" id="{7BB2ADBB-97F5-2415-557B-547B9A943BD5}"/>
              </a:ext>
            </a:extLst>
          </p:cNvPr>
          <p:cNvSpPr/>
          <p:nvPr/>
        </p:nvSpPr>
        <p:spPr>
          <a:xfrm>
            <a:off x="1752886" y="3607392"/>
            <a:ext cx="4677103" cy="292187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A8AF150-7E2F-6398-CB74-AB4D4882E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407" y="2323295"/>
            <a:ext cx="6397920" cy="3107123"/>
          </a:xfrm>
        </p:spPr>
        <p:txBody>
          <a:bodyPr/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למידת ריבוי-משימות (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Multitask-Learning</a:t>
            </a: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)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שפה טבעית ככלי להעברת המטלה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Zero-Shot Learning</a:t>
            </a:r>
            <a:endParaRPr lang="he-IL" sz="18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סט הנתונים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WebText</a:t>
            </a:r>
            <a:endParaRPr lang="he-IL" sz="18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ביצועי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SOTA</a:t>
            </a: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 בלי אימון ספציפי למטלה!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בכל זאת , איך נוכל לשלב למידה?</a:t>
            </a:r>
          </a:p>
        </p:txBody>
      </p:sp>
    </p:spTree>
    <p:extLst>
      <p:ext uri="{BB962C8B-B14F-4D97-AF65-F5344CB8AC3E}">
        <p14:creationId xmlns:p14="http://schemas.microsoft.com/office/powerpoint/2010/main" val="427836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21" grpId="0" animBg="1"/>
      <p:bldP spid="21" grpId="1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489B75-96E4-B2AA-5CE1-3BFC69FB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045" y="923517"/>
            <a:ext cx="6178027" cy="754341"/>
          </a:xfrm>
        </p:spPr>
        <p:txBody>
          <a:bodyPr/>
          <a:lstStyle/>
          <a:p>
            <a:pPr algn="r" rtl="1"/>
            <a:r>
              <a:rPr lang="he-IL" sz="3600" dirty="0">
                <a:latin typeface="Quattrocento" panose="02020502030000000404" pitchFamily="18" charset="0"/>
                <a:cs typeface="Heebo" pitchFamily="2" charset="-79"/>
              </a:rPr>
              <a:t>ללמוד כמו בן אנוש: </a:t>
            </a:r>
            <a:r>
              <a:rPr lang="en-US" sz="3600" dirty="0">
                <a:latin typeface="Quattrocento" panose="02020502030000000404" pitchFamily="18" charset="0"/>
                <a:cs typeface="Heebo" pitchFamily="2" charset="-79"/>
              </a:rPr>
              <a:t>GPT-3</a:t>
            </a:r>
            <a:endParaRPr lang="en-US" sz="24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35BCBFA-F5BE-F967-AAA0-0191CE38DA57}"/>
              </a:ext>
            </a:extLst>
          </p:cNvPr>
          <p:cNvSpPr txBox="1"/>
          <p:nvPr/>
        </p:nvSpPr>
        <p:spPr>
          <a:xfrm>
            <a:off x="8001299" y="3013501"/>
            <a:ext cx="3950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</a:rPr>
              <a:t>Language Models are</a:t>
            </a:r>
          </a:p>
          <a:p>
            <a:r>
              <a:rPr lang="en-US" sz="2400" i="1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</a:rPr>
              <a:t>Few-Shot Learners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7A13490-FE26-75AD-B2BC-40C5FABACEDE}"/>
              </a:ext>
            </a:extLst>
          </p:cNvPr>
          <p:cNvSpPr txBox="1"/>
          <p:nvPr/>
        </p:nvSpPr>
        <p:spPr>
          <a:xfrm>
            <a:off x="8001299" y="3850055"/>
            <a:ext cx="3512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Quattrocento" panose="02020502030000000404" pitchFamily="18" charset="0"/>
              </a:rPr>
              <a:t>Brown et al., Open AI, 2020</a:t>
            </a:r>
          </a:p>
        </p:txBody>
      </p:sp>
      <p:cxnSp>
        <p:nvCxnSpPr>
          <p:cNvPr id="18" name="Google Shape;340;p48">
            <a:extLst>
              <a:ext uri="{FF2B5EF4-FFF2-40B4-BE49-F238E27FC236}">
                <a16:creationId xmlns:a16="http://schemas.microsoft.com/office/drawing/2014/main" id="{ABDA60BD-8EF1-83C2-0597-53F717BFB601}"/>
              </a:ext>
            </a:extLst>
          </p:cNvPr>
          <p:cNvCxnSpPr>
            <a:cxnSpLocks/>
          </p:cNvCxnSpPr>
          <p:nvPr/>
        </p:nvCxnSpPr>
        <p:spPr>
          <a:xfrm flipH="1">
            <a:off x="743585" y="1677859"/>
            <a:ext cx="64741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מחבר ישר 12">
            <a:extLst>
              <a:ext uri="{FF2B5EF4-FFF2-40B4-BE49-F238E27FC236}">
                <a16:creationId xmlns:a16="http://schemas.microsoft.com/office/drawing/2014/main" id="{15AA9802-E58A-DD41-0ABB-D72BF4760807}"/>
              </a:ext>
            </a:extLst>
          </p:cNvPr>
          <p:cNvCxnSpPr>
            <a:cxnSpLocks/>
          </p:cNvCxnSpPr>
          <p:nvPr/>
        </p:nvCxnSpPr>
        <p:spPr>
          <a:xfrm>
            <a:off x="4152900" y="2086610"/>
            <a:ext cx="229044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11433A11-5BE2-FC4F-6610-F7DE44E81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10" y="3184643"/>
            <a:ext cx="6680672" cy="331964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4C3CC70B-A3FD-9DE1-BA31-B700E103D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44" y="4376896"/>
            <a:ext cx="5860191" cy="1177724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8F957065-FFC9-1FC6-5C9C-C13367E30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05" y="3718437"/>
            <a:ext cx="5884271" cy="2421476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1405309C-9EA9-F5EB-FEF5-176973FA0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087" y="4123298"/>
            <a:ext cx="5864303" cy="1611753"/>
          </a:xfrm>
          <a:prstGeom prst="rect">
            <a:avLst/>
          </a:prstGeom>
        </p:spPr>
      </p:pic>
      <p:sp>
        <p:nvSpPr>
          <p:cNvPr id="24" name="מלבן 23">
            <a:extLst>
              <a:ext uri="{FF2B5EF4-FFF2-40B4-BE49-F238E27FC236}">
                <a16:creationId xmlns:a16="http://schemas.microsoft.com/office/drawing/2014/main" id="{449BCB7E-F7C4-ACBD-C59E-BB2EE2024322}"/>
              </a:ext>
            </a:extLst>
          </p:cNvPr>
          <p:cNvSpPr/>
          <p:nvPr/>
        </p:nvSpPr>
        <p:spPr>
          <a:xfrm>
            <a:off x="366110" y="3184641"/>
            <a:ext cx="6851662" cy="34890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תמונה 25">
            <a:extLst>
              <a:ext uri="{FF2B5EF4-FFF2-40B4-BE49-F238E27FC236}">
                <a16:creationId xmlns:a16="http://schemas.microsoft.com/office/drawing/2014/main" id="{CE060193-1BF4-D660-85AF-85C136F829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331"/>
          <a:stretch/>
        </p:blipFill>
        <p:spPr>
          <a:xfrm>
            <a:off x="1702419" y="3822137"/>
            <a:ext cx="4277990" cy="2743191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B4556C2B-41E4-AC0A-CE15-7635430AF2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0711" y="4322958"/>
            <a:ext cx="4917182" cy="2075141"/>
          </a:xfrm>
          <a:prstGeom prst="rect">
            <a:avLst/>
          </a:prstGeom>
        </p:spPr>
      </p:pic>
      <p:sp>
        <p:nvSpPr>
          <p:cNvPr id="29" name="מלבן 28">
            <a:extLst>
              <a:ext uri="{FF2B5EF4-FFF2-40B4-BE49-F238E27FC236}">
                <a16:creationId xmlns:a16="http://schemas.microsoft.com/office/drawing/2014/main" id="{2D6C0918-CC53-241A-3374-FEDB299F6F86}"/>
              </a:ext>
            </a:extLst>
          </p:cNvPr>
          <p:cNvSpPr/>
          <p:nvPr/>
        </p:nvSpPr>
        <p:spPr>
          <a:xfrm>
            <a:off x="858905" y="3579506"/>
            <a:ext cx="6187167" cy="298582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A8AF150-7E2F-6398-CB74-AB4D4882E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152" y="1749956"/>
            <a:ext cx="6397920" cy="3107123"/>
          </a:xfrm>
        </p:spPr>
        <p:txBody>
          <a:bodyPr/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כיוונון (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Fine-Tuning</a:t>
            </a: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)?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מטה-למידה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(Meta-Learning)</a:t>
            </a:r>
            <a:endParaRPr lang="he-IL" sz="18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“Shots”</a:t>
            </a:r>
            <a:endParaRPr lang="he-IL" sz="18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וזה עבד!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ארכיון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Common Crawl</a:t>
            </a: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, ומקורות נוספים</a:t>
            </a:r>
          </a:p>
        </p:txBody>
      </p:sp>
    </p:spTree>
    <p:extLst>
      <p:ext uri="{BB962C8B-B14F-4D97-AF65-F5344CB8AC3E}">
        <p14:creationId xmlns:p14="http://schemas.microsoft.com/office/powerpoint/2010/main" val="132425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013694D1-FBDA-3EA7-BC72-F65266303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355" y="1253640"/>
            <a:ext cx="6093200" cy="753600"/>
          </a:xfrm>
        </p:spPr>
        <p:txBody>
          <a:bodyPr/>
          <a:lstStyle/>
          <a:p>
            <a:pPr algn="r" rtl="1"/>
            <a:r>
              <a:rPr lang="he-IL" sz="3200" dirty="0">
                <a:latin typeface="Quattrocento" panose="02020502030000000404" pitchFamily="18" charset="0"/>
                <a:cs typeface="Heebo" pitchFamily="2" charset="-79"/>
              </a:rPr>
              <a:t>קנה מידה חישובי</a:t>
            </a:r>
            <a:endParaRPr lang="en-US" sz="32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9" name="מציין מיקום טקסט 2">
            <a:extLst>
              <a:ext uri="{FF2B5EF4-FFF2-40B4-BE49-F238E27FC236}">
                <a16:creationId xmlns:a16="http://schemas.microsoft.com/office/drawing/2014/main" id="{DE9199C4-F449-3FA1-4546-E2D502641D09}"/>
              </a:ext>
            </a:extLst>
          </p:cNvPr>
          <p:cNvSpPr txBox="1">
            <a:spLocks/>
          </p:cNvSpPr>
          <p:nvPr/>
        </p:nvSpPr>
        <p:spPr>
          <a:xfrm>
            <a:off x="5057554" y="2079337"/>
            <a:ext cx="6622002" cy="421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None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None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None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None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None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None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None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None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None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GPT-1</a:t>
            </a:r>
            <a:r>
              <a:rPr lang="he-IL" sz="20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: מודל יחיד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כמות פרמטרים: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117M</a:t>
            </a:r>
            <a:endParaRPr lang="he-IL" sz="160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תכונות: 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12 Layers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 × 768 Width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 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× 12 Heads</a:t>
            </a:r>
            <a:endParaRPr lang="he-IL" sz="160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GPT-2</a:t>
            </a:r>
            <a:r>
              <a:rPr lang="he-IL" sz="20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: ארבעה מודלים</a:t>
            </a:r>
            <a:endParaRPr lang="he-IL" sz="16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כמות פרמטרים: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117M, 345M, 762M, 1.5B</a:t>
            </a:r>
            <a:endParaRPr lang="he-IL" sz="16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תכונות המודל הגדול ביותר: 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48 Layers 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× 1600 Width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 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× 25 Heads</a:t>
            </a:r>
            <a:endParaRPr lang="he-IL" sz="16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GPT-3</a:t>
            </a:r>
            <a:r>
              <a:rPr lang="he-IL" sz="20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: שמונה מודלים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כמות פרמטרים: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125M, 350M, 750M, 1.3B, 2.7B, 6.7B, 13B, 175B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תכונות המודל הגדול ביותר: 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96 Layers 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× 12288 Width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 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× 96 Heads</a:t>
            </a:r>
            <a:endParaRPr lang="he-IL" sz="16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  <p:cxnSp>
        <p:nvCxnSpPr>
          <p:cNvPr id="10" name="Google Shape;340;p48">
            <a:extLst>
              <a:ext uri="{FF2B5EF4-FFF2-40B4-BE49-F238E27FC236}">
                <a16:creationId xmlns:a16="http://schemas.microsoft.com/office/drawing/2014/main" id="{23BDFDEF-4E6C-FAEB-ABA8-466D344A4054}"/>
              </a:ext>
            </a:extLst>
          </p:cNvPr>
          <p:cNvCxnSpPr>
            <a:cxnSpLocks/>
          </p:cNvCxnSpPr>
          <p:nvPr/>
        </p:nvCxnSpPr>
        <p:spPr>
          <a:xfrm flipH="1">
            <a:off x="5377068" y="2007240"/>
            <a:ext cx="64741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תמונה 1">
            <a:extLst>
              <a:ext uri="{FF2B5EF4-FFF2-40B4-BE49-F238E27FC236}">
                <a16:creationId xmlns:a16="http://schemas.microsoft.com/office/drawing/2014/main" id="{5BA1A1C5-1043-0E82-BEC0-261257754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234" y="2350765"/>
            <a:ext cx="1918929" cy="2487177"/>
          </a:xfrm>
          <a:prstGeom prst="rect">
            <a:avLst/>
          </a:prstGeom>
        </p:spPr>
      </p:pic>
      <p:pic>
        <p:nvPicPr>
          <p:cNvPr id="3" name="תמונה 2" descr="תמונה שמכילה טקסט, שלט&#10;&#10;התיאור נוצר באופן אוטומטי">
            <a:extLst>
              <a:ext uri="{FF2B5EF4-FFF2-40B4-BE49-F238E27FC236}">
                <a16:creationId xmlns:a16="http://schemas.microsoft.com/office/drawing/2014/main" id="{313BBC03-5939-D9A8-D5C1-11056C631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05" y="1840479"/>
            <a:ext cx="1533245" cy="3338443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5F209355-3CE4-3E2A-FB76-122E745DD2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" r="-42"/>
          <a:stretch/>
        </p:blipFill>
        <p:spPr>
          <a:xfrm>
            <a:off x="512444" y="2231321"/>
            <a:ext cx="3874375" cy="2395358"/>
          </a:xfrm>
          <a:prstGeom prst="rect">
            <a:avLst/>
          </a:prstGeom>
          <a:ln w="127000">
            <a:solidFill>
              <a:schemeClr val="bg1"/>
            </a:solidFill>
          </a:ln>
          <a:effectLst>
            <a:softEdge rad="112500"/>
          </a:effectLst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90718CE3-2AD9-DB16-CE27-A5448EE8B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788" y="2079337"/>
            <a:ext cx="3123579" cy="2860725"/>
          </a:xfrm>
          <a:prstGeom prst="rect">
            <a:avLst/>
          </a:prstGeom>
          <a:ln w="127000">
            <a:solidFill>
              <a:schemeClr val="bg1"/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124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BC04953D-A717-2CC5-71CD-7AA04C950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0247" y="830319"/>
            <a:ext cx="7168055" cy="658842"/>
          </a:xfrm>
        </p:spPr>
        <p:txBody>
          <a:bodyPr/>
          <a:lstStyle/>
          <a:p>
            <a:pPr algn="r" rtl="1"/>
            <a:r>
              <a:rPr lang="he-IL" sz="3200" dirty="0">
                <a:solidFill>
                  <a:schemeClr val="tx1"/>
                </a:solidFill>
                <a:latin typeface="Quattrocento" panose="02020502030000000404" pitchFamily="18" charset="0"/>
                <a:cs typeface="Heebo" pitchFamily="2" charset="-79"/>
              </a:rPr>
              <a:t>תכונותיו ומגבלותיו של </a:t>
            </a:r>
            <a:r>
              <a:rPr lang="en-US" sz="3200" dirty="0">
                <a:solidFill>
                  <a:schemeClr val="tx1"/>
                </a:solidFill>
                <a:latin typeface="Quattrocento" panose="02020502030000000404" pitchFamily="18" charset="0"/>
                <a:cs typeface="Heebo" pitchFamily="2" charset="-79"/>
              </a:rPr>
              <a:t>GPT</a:t>
            </a:r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E737D0BF-8724-3B80-B4DD-3C3D13576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477" y="1639621"/>
            <a:ext cx="9801247" cy="4180950"/>
          </a:xfrm>
        </p:spPr>
        <p:txBody>
          <a:bodyPr/>
          <a:lstStyle/>
          <a:p>
            <a:pPr algn="r" rtl="1">
              <a:lnSpc>
                <a:spcPct val="150000"/>
              </a:lnSpc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ביצועים</a:t>
            </a:r>
            <a:endParaRPr lang="he-IL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lvl="1" algn="r" rtl="1">
              <a:lnSpc>
                <a:spcPct val="150000"/>
              </a:lnSpc>
            </a:pPr>
            <a:r>
              <a:rPr lang="he-IL" sz="1600" b="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מתחרה או עוקף את ה-</a:t>
            </a:r>
            <a:r>
              <a:rPr lang="en-US" sz="1600" b="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SOTA</a:t>
            </a:r>
            <a:endParaRPr lang="he-IL" sz="1600" b="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lvl="1" algn="r" rtl="1">
              <a:lnSpc>
                <a:spcPct val="150000"/>
              </a:lnSpc>
            </a:pPr>
            <a:r>
              <a:rPr lang="he-IL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כותב מאמרים</a:t>
            </a:r>
          </a:p>
          <a:p>
            <a:pPr lvl="1" algn="r" rtl="1">
              <a:lnSpc>
                <a:spcPct val="150000"/>
              </a:lnSpc>
            </a:pPr>
            <a:r>
              <a:rPr lang="he-IL" sz="1600" b="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מתקשה בחלק מהבעיות</a:t>
            </a:r>
          </a:p>
          <a:p>
            <a:pPr algn="r" rtl="1">
              <a:lnSpc>
                <a:spcPct val="150000"/>
              </a:lnSpc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שיפור עקבי</a:t>
            </a:r>
          </a:p>
          <a:p>
            <a:pPr lvl="1" algn="r" rtl="1">
              <a:lnSpc>
                <a:spcPct val="150000"/>
              </a:lnSpc>
            </a:pPr>
            <a:r>
              <a:rPr lang="he-IL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עם גודל המודל</a:t>
            </a:r>
          </a:p>
          <a:p>
            <a:pPr lvl="1" algn="r" rtl="1">
              <a:lnSpc>
                <a:spcPct val="150000"/>
              </a:lnSpc>
            </a:pPr>
            <a:r>
              <a:rPr lang="he-IL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עם מספר ה-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shots</a:t>
            </a:r>
            <a:endParaRPr lang="he-IL" sz="160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מגבלות מהותיות</a:t>
            </a:r>
          </a:p>
          <a:p>
            <a:pPr lvl="1" algn="r" rtl="1">
              <a:lnSpc>
                <a:spcPct val="150000"/>
              </a:lnSpc>
            </a:pPr>
            <a:r>
              <a:rPr lang="he-IL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רואה יותר טקסט מבן אנוש</a:t>
            </a:r>
          </a:p>
          <a:p>
            <a:pPr lvl="1" algn="r" rtl="1">
              <a:lnSpc>
                <a:spcPct val="150000"/>
              </a:lnSpc>
            </a:pPr>
            <a:r>
              <a:rPr lang="he-IL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לא מבוסס בתחומי ניסיון נוספים</a:t>
            </a:r>
          </a:p>
        </p:txBody>
      </p:sp>
      <p:cxnSp>
        <p:nvCxnSpPr>
          <p:cNvPr id="21" name="Google Shape;340;p48">
            <a:extLst>
              <a:ext uri="{FF2B5EF4-FFF2-40B4-BE49-F238E27FC236}">
                <a16:creationId xmlns:a16="http://schemas.microsoft.com/office/drawing/2014/main" id="{AADBC579-76DE-410C-E186-5B1CBFD08A53}"/>
              </a:ext>
            </a:extLst>
          </p:cNvPr>
          <p:cNvCxnSpPr>
            <a:cxnSpLocks/>
          </p:cNvCxnSpPr>
          <p:nvPr/>
        </p:nvCxnSpPr>
        <p:spPr>
          <a:xfrm flipH="1">
            <a:off x="882869" y="1489161"/>
            <a:ext cx="1089922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340;p48">
            <a:extLst>
              <a:ext uri="{FF2B5EF4-FFF2-40B4-BE49-F238E27FC236}">
                <a16:creationId xmlns:a16="http://schemas.microsoft.com/office/drawing/2014/main" id="{9BD3EFC5-3E7E-EE45-7997-62CB7221FD25}"/>
              </a:ext>
            </a:extLst>
          </p:cNvPr>
          <p:cNvCxnSpPr>
            <a:cxnSpLocks/>
          </p:cNvCxnSpPr>
          <p:nvPr/>
        </p:nvCxnSpPr>
        <p:spPr>
          <a:xfrm flipH="1">
            <a:off x="5023588" y="6153100"/>
            <a:ext cx="493341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340;p48">
            <a:extLst>
              <a:ext uri="{FF2B5EF4-FFF2-40B4-BE49-F238E27FC236}">
                <a16:creationId xmlns:a16="http://schemas.microsoft.com/office/drawing/2014/main" id="{2BE43B06-2BB7-3570-4FF5-0016E6762449}"/>
              </a:ext>
            </a:extLst>
          </p:cNvPr>
          <p:cNvCxnSpPr>
            <a:cxnSpLocks/>
          </p:cNvCxnSpPr>
          <p:nvPr/>
        </p:nvCxnSpPr>
        <p:spPr>
          <a:xfrm flipH="1">
            <a:off x="7490296" y="6377913"/>
            <a:ext cx="16537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תמונה 2">
            <a:extLst>
              <a:ext uri="{FF2B5EF4-FFF2-40B4-BE49-F238E27FC236}">
                <a16:creationId xmlns:a16="http://schemas.microsoft.com/office/drawing/2014/main" id="{089D1355-EBBC-9BFC-6C0C-C11AE5D2F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3" r="-1"/>
          <a:stretch/>
        </p:blipFill>
        <p:spPr>
          <a:xfrm>
            <a:off x="1063269" y="2470005"/>
            <a:ext cx="4582090" cy="2987428"/>
          </a:xfrm>
          <a:prstGeom prst="rect">
            <a:avLst/>
          </a:prstGeom>
          <a:ln w="107950">
            <a:solidFill>
              <a:schemeClr val="bg1"/>
            </a:solidFill>
          </a:ln>
          <a:effectLst>
            <a:softEdge rad="112500"/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13A83CCD-63AD-311B-FF5F-31CF9DA54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167" y="2544965"/>
            <a:ext cx="4458293" cy="2837508"/>
          </a:xfrm>
          <a:prstGeom prst="rect">
            <a:avLst/>
          </a:prstGeom>
          <a:ln w="111125">
            <a:solidFill>
              <a:schemeClr val="bg1"/>
            </a:solidFill>
          </a:ln>
          <a:effectLst>
            <a:softEdge rad="112500"/>
          </a:effec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06A79CF-67BC-A01A-3D3E-84C6942478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" r="-42"/>
          <a:stretch/>
        </p:blipFill>
        <p:spPr>
          <a:xfrm>
            <a:off x="1181340" y="2542119"/>
            <a:ext cx="4464018" cy="2759908"/>
          </a:xfrm>
          <a:prstGeom prst="rect">
            <a:avLst/>
          </a:prstGeom>
          <a:ln w="127000">
            <a:solidFill>
              <a:schemeClr val="bg1"/>
            </a:solidFill>
          </a:ln>
          <a:effectLst>
            <a:softEdge rad="112500"/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57E09B95-792E-A1CC-71C4-B953DAC436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4"/>
          <a:stretch/>
        </p:blipFill>
        <p:spPr>
          <a:xfrm>
            <a:off x="1103455" y="2709059"/>
            <a:ext cx="4619787" cy="2509320"/>
          </a:xfrm>
          <a:prstGeom prst="rect">
            <a:avLst/>
          </a:prstGeom>
          <a:ln w="111125">
            <a:solidFill>
              <a:schemeClr val="bg1"/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684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328;p48">
            <a:extLst>
              <a:ext uri="{FF2B5EF4-FFF2-40B4-BE49-F238E27FC236}">
                <a16:creationId xmlns:a16="http://schemas.microsoft.com/office/drawing/2014/main" id="{A7E172DA-B610-A6B2-A2A8-2BFA5ABD17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1600" y="1023512"/>
            <a:ext cx="4434400" cy="44842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rtl="1"/>
            <a:r>
              <a:rPr lang="he-IL" sz="2400" dirty="0">
                <a:latin typeface="Quattrocento" panose="02020502030000000404" pitchFamily="18" charset="0"/>
                <a:cs typeface="Heebo" pitchFamily="2" charset="-79"/>
              </a:rPr>
              <a:t>מבוא</a:t>
            </a:r>
            <a:endParaRPr lang="en-US" sz="32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46" name="Google Shape;329;p48">
            <a:extLst>
              <a:ext uri="{FF2B5EF4-FFF2-40B4-BE49-F238E27FC236}">
                <a16:creationId xmlns:a16="http://schemas.microsoft.com/office/drawing/2014/main" id="{8FA62BB0-A9B8-2A70-495F-5E6C3DB963BB}"/>
              </a:ext>
            </a:extLst>
          </p:cNvPr>
          <p:cNvSpPr txBox="1">
            <a:spLocks/>
          </p:cNvSpPr>
          <p:nvPr/>
        </p:nvSpPr>
        <p:spPr>
          <a:xfrm>
            <a:off x="8656320" y="2059813"/>
            <a:ext cx="3078480" cy="233566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e-IL" sz="4400" b="1" dirty="0">
                <a:solidFill>
                  <a:schemeClr val="tx1"/>
                </a:solidFill>
                <a:latin typeface="Quattrocento" panose="02020502030000000404" pitchFamily="18" charset="0"/>
                <a:cs typeface="Heebo" pitchFamily="2" charset="-79"/>
              </a:rPr>
              <a:t>תוכן עניינים</a:t>
            </a:r>
            <a:endParaRPr lang="en" sz="4400" b="1" dirty="0">
              <a:solidFill>
                <a:schemeClr val="tx1"/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47" name="Google Shape;330;p48">
            <a:extLst>
              <a:ext uri="{FF2B5EF4-FFF2-40B4-BE49-F238E27FC236}">
                <a16:creationId xmlns:a16="http://schemas.microsoft.com/office/drawing/2014/main" id="{A0CE80C2-04CD-D446-3E71-5600B275F442}"/>
              </a:ext>
            </a:extLst>
          </p:cNvPr>
          <p:cNvSpPr txBox="1">
            <a:spLocks/>
          </p:cNvSpPr>
          <p:nvPr/>
        </p:nvSpPr>
        <p:spPr>
          <a:xfrm>
            <a:off x="1661600" y="1449090"/>
            <a:ext cx="4434400" cy="31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attrocento"/>
              <a:buAutoNum type="arabi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lpha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roman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rabi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lpha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roman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rabi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lpha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roman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pPr marL="0" indent="0" algn="r" rtl="1">
              <a:buNone/>
            </a:pPr>
            <a:r>
              <a:rPr lang="he-IL" sz="1400" dirty="0">
                <a:latin typeface="Quattrocento" panose="02020502030000000404" pitchFamily="18" charset="0"/>
                <a:cs typeface="Heebo" pitchFamily="2" charset="-79"/>
              </a:rPr>
              <a:t>העולם של הבינה המלאכותית</a:t>
            </a:r>
            <a:endParaRPr lang="en-US" sz="14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cxnSp>
        <p:nvCxnSpPr>
          <p:cNvPr id="48" name="Google Shape;340;p48">
            <a:extLst>
              <a:ext uri="{FF2B5EF4-FFF2-40B4-BE49-F238E27FC236}">
                <a16:creationId xmlns:a16="http://schemas.microsoft.com/office/drawing/2014/main" id="{481CAB65-0FDB-72BE-65B5-71C32472D53D}"/>
              </a:ext>
            </a:extLst>
          </p:cNvPr>
          <p:cNvCxnSpPr>
            <a:cxnSpLocks/>
          </p:cNvCxnSpPr>
          <p:nvPr/>
        </p:nvCxnSpPr>
        <p:spPr>
          <a:xfrm flipH="1">
            <a:off x="1867200" y="1414846"/>
            <a:ext cx="4023200" cy="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329;p48">
            <a:extLst>
              <a:ext uri="{FF2B5EF4-FFF2-40B4-BE49-F238E27FC236}">
                <a16:creationId xmlns:a16="http://schemas.microsoft.com/office/drawing/2014/main" id="{DB50B803-6044-8B41-2589-BDA9E5D7BED5}"/>
              </a:ext>
            </a:extLst>
          </p:cNvPr>
          <p:cNvSpPr txBox="1">
            <a:spLocks/>
          </p:cNvSpPr>
          <p:nvPr/>
        </p:nvSpPr>
        <p:spPr>
          <a:xfrm>
            <a:off x="6301600" y="1023512"/>
            <a:ext cx="799600" cy="44842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Quattrocento" panose="02020502030000000404" pitchFamily="18" charset="0"/>
                <a:cs typeface="Heebo" pitchFamily="2" charset="-79"/>
              </a:rPr>
              <a:t>01</a:t>
            </a:r>
            <a:endParaRPr lang="en" sz="4000" dirty="0">
              <a:solidFill>
                <a:schemeClr val="tx1"/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193" name="Google Shape;328;p48">
            <a:extLst>
              <a:ext uri="{FF2B5EF4-FFF2-40B4-BE49-F238E27FC236}">
                <a16:creationId xmlns:a16="http://schemas.microsoft.com/office/drawing/2014/main" id="{104F0021-D080-D728-DB8F-30E5E2288AEE}"/>
              </a:ext>
            </a:extLst>
          </p:cNvPr>
          <p:cNvSpPr txBox="1">
            <a:spLocks/>
          </p:cNvSpPr>
          <p:nvPr/>
        </p:nvSpPr>
        <p:spPr>
          <a:xfrm>
            <a:off x="1661600" y="1863266"/>
            <a:ext cx="4434400" cy="44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inzel"/>
              <a:buNone/>
              <a:defRPr sz="2700" b="0" i="0" u="none" strike="noStrike" cap="none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he-IL" sz="2400" dirty="0">
                <a:latin typeface="Quattrocento" panose="02020502030000000404" pitchFamily="18" charset="0"/>
                <a:cs typeface="Heebo" pitchFamily="2" charset="-79"/>
              </a:rPr>
              <a:t>למידה עמוקה</a:t>
            </a:r>
            <a:endParaRPr lang="en-US" sz="32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194" name="Google Shape;330;p48">
            <a:extLst>
              <a:ext uri="{FF2B5EF4-FFF2-40B4-BE49-F238E27FC236}">
                <a16:creationId xmlns:a16="http://schemas.microsoft.com/office/drawing/2014/main" id="{99DE121C-4C12-4D9C-457E-28DDA7E4243E}"/>
              </a:ext>
            </a:extLst>
          </p:cNvPr>
          <p:cNvSpPr txBox="1">
            <a:spLocks/>
          </p:cNvSpPr>
          <p:nvPr/>
        </p:nvSpPr>
        <p:spPr>
          <a:xfrm>
            <a:off x="1661600" y="2288844"/>
            <a:ext cx="4434400" cy="31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attrocento"/>
              <a:buAutoNum type="arabi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lpha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roman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rabi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lpha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roman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rabi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lpha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roman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pPr marL="0" indent="0" algn="r" rtl="1">
              <a:buNone/>
            </a:pPr>
            <a:r>
              <a:rPr lang="he-IL" sz="1400" dirty="0">
                <a:latin typeface="Quattrocento" panose="02020502030000000404" pitchFamily="18" charset="0"/>
                <a:cs typeface="Heebo" pitchFamily="2" charset="-79"/>
              </a:rPr>
              <a:t>רקע וארכיטקטורות</a:t>
            </a:r>
            <a:endParaRPr lang="en-US" sz="14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cxnSp>
        <p:nvCxnSpPr>
          <p:cNvPr id="195" name="Google Shape;340;p48">
            <a:extLst>
              <a:ext uri="{FF2B5EF4-FFF2-40B4-BE49-F238E27FC236}">
                <a16:creationId xmlns:a16="http://schemas.microsoft.com/office/drawing/2014/main" id="{CF808DBF-442F-CFC7-D471-700C916B835F}"/>
              </a:ext>
            </a:extLst>
          </p:cNvPr>
          <p:cNvCxnSpPr>
            <a:cxnSpLocks/>
          </p:cNvCxnSpPr>
          <p:nvPr/>
        </p:nvCxnSpPr>
        <p:spPr>
          <a:xfrm flipH="1">
            <a:off x="1867200" y="2254600"/>
            <a:ext cx="4023200" cy="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329;p48">
            <a:extLst>
              <a:ext uri="{FF2B5EF4-FFF2-40B4-BE49-F238E27FC236}">
                <a16:creationId xmlns:a16="http://schemas.microsoft.com/office/drawing/2014/main" id="{2B3BD798-5A2E-F60E-C835-042B4987D4C8}"/>
              </a:ext>
            </a:extLst>
          </p:cNvPr>
          <p:cNvSpPr txBox="1">
            <a:spLocks/>
          </p:cNvSpPr>
          <p:nvPr/>
        </p:nvSpPr>
        <p:spPr>
          <a:xfrm>
            <a:off x="6301600" y="1863266"/>
            <a:ext cx="799600" cy="44842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Quattrocento" panose="02020502030000000404" pitchFamily="18" charset="0"/>
                <a:cs typeface="Heebo" pitchFamily="2" charset="-79"/>
              </a:rPr>
              <a:t>02</a:t>
            </a:r>
            <a:endParaRPr lang="en" sz="4000" dirty="0">
              <a:solidFill>
                <a:schemeClr val="tx1"/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253" name="Google Shape;328;p48">
            <a:extLst>
              <a:ext uri="{FF2B5EF4-FFF2-40B4-BE49-F238E27FC236}">
                <a16:creationId xmlns:a16="http://schemas.microsoft.com/office/drawing/2014/main" id="{96B57E2F-52EB-CC7A-6BD3-597E402927C3}"/>
              </a:ext>
            </a:extLst>
          </p:cNvPr>
          <p:cNvSpPr txBox="1">
            <a:spLocks/>
          </p:cNvSpPr>
          <p:nvPr/>
        </p:nvSpPr>
        <p:spPr>
          <a:xfrm>
            <a:off x="1661600" y="2703020"/>
            <a:ext cx="4434400" cy="44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inzel"/>
              <a:buNone/>
              <a:defRPr sz="2700" b="0" i="0" u="none" strike="noStrike" cap="none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he-IL" sz="2400" dirty="0">
                <a:latin typeface="Quattrocento" panose="02020502030000000404" pitchFamily="18" charset="0"/>
                <a:cs typeface="Heebo" pitchFamily="2" charset="-79"/>
              </a:rPr>
              <a:t>משפחת </a:t>
            </a:r>
            <a:r>
              <a:rPr lang="en-US" sz="2400" dirty="0">
                <a:latin typeface="Quattrocento" panose="02020502030000000404" pitchFamily="18" charset="0"/>
                <a:cs typeface="Heebo" pitchFamily="2" charset="-79"/>
              </a:rPr>
              <a:t>GPT</a:t>
            </a:r>
            <a:endParaRPr lang="en-US" sz="32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254" name="Google Shape;330;p48">
            <a:extLst>
              <a:ext uri="{FF2B5EF4-FFF2-40B4-BE49-F238E27FC236}">
                <a16:creationId xmlns:a16="http://schemas.microsoft.com/office/drawing/2014/main" id="{6566E5CF-315C-4534-C173-DFC076E08F31}"/>
              </a:ext>
            </a:extLst>
          </p:cNvPr>
          <p:cNvSpPr txBox="1">
            <a:spLocks/>
          </p:cNvSpPr>
          <p:nvPr/>
        </p:nvSpPr>
        <p:spPr>
          <a:xfrm>
            <a:off x="1661600" y="3128598"/>
            <a:ext cx="4434400" cy="31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attrocento"/>
              <a:buAutoNum type="arabi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lpha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roman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rabi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lpha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roman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rabi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lpha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roman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pPr marL="0" indent="0" algn="r" rtl="1">
              <a:buNone/>
            </a:pPr>
            <a:r>
              <a:rPr lang="he-IL" sz="1400" dirty="0">
                <a:latin typeface="Quattrocento" panose="02020502030000000404" pitchFamily="18" charset="0"/>
                <a:cs typeface="Heebo" pitchFamily="2" charset="-79"/>
              </a:rPr>
              <a:t>מודלי שפה מבוססי </a:t>
            </a:r>
            <a:r>
              <a:rPr lang="en-US" sz="1400" dirty="0">
                <a:latin typeface="Quattrocento" panose="02020502030000000404" pitchFamily="18" charset="0"/>
                <a:cs typeface="Heebo" pitchFamily="2" charset="-79"/>
              </a:rPr>
              <a:t>Transformers</a:t>
            </a:r>
          </a:p>
        </p:txBody>
      </p:sp>
      <p:cxnSp>
        <p:nvCxnSpPr>
          <p:cNvPr id="255" name="Google Shape;340;p48">
            <a:extLst>
              <a:ext uri="{FF2B5EF4-FFF2-40B4-BE49-F238E27FC236}">
                <a16:creationId xmlns:a16="http://schemas.microsoft.com/office/drawing/2014/main" id="{2231E32D-031F-81E9-8440-CB538196C35C}"/>
              </a:ext>
            </a:extLst>
          </p:cNvPr>
          <p:cNvCxnSpPr>
            <a:cxnSpLocks/>
          </p:cNvCxnSpPr>
          <p:nvPr/>
        </p:nvCxnSpPr>
        <p:spPr>
          <a:xfrm flipH="1">
            <a:off x="1867200" y="3094354"/>
            <a:ext cx="4023200" cy="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329;p48">
            <a:extLst>
              <a:ext uri="{FF2B5EF4-FFF2-40B4-BE49-F238E27FC236}">
                <a16:creationId xmlns:a16="http://schemas.microsoft.com/office/drawing/2014/main" id="{1537F6EE-5650-EB1E-1B7E-15CC0ECF5C8E}"/>
              </a:ext>
            </a:extLst>
          </p:cNvPr>
          <p:cNvSpPr txBox="1">
            <a:spLocks/>
          </p:cNvSpPr>
          <p:nvPr/>
        </p:nvSpPr>
        <p:spPr>
          <a:xfrm>
            <a:off x="6301600" y="2703020"/>
            <a:ext cx="799600" cy="44842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Quattrocento" panose="02020502030000000404" pitchFamily="18" charset="0"/>
                <a:cs typeface="Heebo" pitchFamily="2" charset="-79"/>
              </a:rPr>
              <a:t>03</a:t>
            </a:r>
            <a:endParaRPr lang="en" sz="4000" dirty="0">
              <a:solidFill>
                <a:schemeClr val="tx1"/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257" name="Google Shape;328;p48">
            <a:extLst>
              <a:ext uri="{FF2B5EF4-FFF2-40B4-BE49-F238E27FC236}">
                <a16:creationId xmlns:a16="http://schemas.microsoft.com/office/drawing/2014/main" id="{38A91064-28AC-2FAB-7E9A-A5DBDAA7D737}"/>
              </a:ext>
            </a:extLst>
          </p:cNvPr>
          <p:cNvSpPr txBox="1">
            <a:spLocks/>
          </p:cNvSpPr>
          <p:nvPr/>
        </p:nvSpPr>
        <p:spPr>
          <a:xfrm>
            <a:off x="1661600" y="3542774"/>
            <a:ext cx="4434400" cy="44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inzel"/>
              <a:buNone/>
              <a:defRPr sz="2700" b="0" i="0" u="none" strike="noStrike" cap="none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he-IL" sz="2400" dirty="0">
                <a:latin typeface="Quattrocento" panose="02020502030000000404" pitchFamily="18" charset="0"/>
                <a:cs typeface="Heebo" pitchFamily="2" charset="-79"/>
              </a:rPr>
              <a:t>המודל </a:t>
            </a:r>
            <a:r>
              <a:rPr lang="en-US" sz="2400" dirty="0">
                <a:latin typeface="Quattrocento" panose="02020502030000000404" pitchFamily="18" charset="0"/>
                <a:cs typeface="Heebo" pitchFamily="2" charset="-79"/>
              </a:rPr>
              <a:t>CLIP</a:t>
            </a:r>
            <a:endParaRPr lang="en-US" sz="32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258" name="Google Shape;330;p48">
            <a:extLst>
              <a:ext uri="{FF2B5EF4-FFF2-40B4-BE49-F238E27FC236}">
                <a16:creationId xmlns:a16="http://schemas.microsoft.com/office/drawing/2014/main" id="{1E633C8C-932A-9F1B-88C7-81B89281DEDE}"/>
              </a:ext>
            </a:extLst>
          </p:cNvPr>
          <p:cNvSpPr txBox="1">
            <a:spLocks/>
          </p:cNvSpPr>
          <p:nvPr/>
        </p:nvSpPr>
        <p:spPr>
          <a:xfrm>
            <a:off x="1661600" y="3968352"/>
            <a:ext cx="4434400" cy="31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attrocento"/>
              <a:buAutoNum type="arabi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lpha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roman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rabi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lpha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roman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rabi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lpha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roman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pPr marL="0" indent="0" algn="r" rtl="1">
              <a:buNone/>
            </a:pPr>
            <a:r>
              <a:rPr lang="he-IL" sz="1400" dirty="0">
                <a:latin typeface="Quattrocento" panose="02020502030000000404" pitchFamily="18" charset="0"/>
                <a:cs typeface="Heebo" pitchFamily="2" charset="-79"/>
              </a:rPr>
              <a:t>חיבור בלתי-מונחה בין מידע וויזואלי ושפה טבעית</a:t>
            </a:r>
            <a:endParaRPr lang="en-US" sz="14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cxnSp>
        <p:nvCxnSpPr>
          <p:cNvPr id="259" name="Google Shape;340;p48">
            <a:extLst>
              <a:ext uri="{FF2B5EF4-FFF2-40B4-BE49-F238E27FC236}">
                <a16:creationId xmlns:a16="http://schemas.microsoft.com/office/drawing/2014/main" id="{6F3F1EBC-F7BD-27D2-EAE7-4900E4FA1D3D}"/>
              </a:ext>
            </a:extLst>
          </p:cNvPr>
          <p:cNvCxnSpPr>
            <a:cxnSpLocks/>
          </p:cNvCxnSpPr>
          <p:nvPr/>
        </p:nvCxnSpPr>
        <p:spPr>
          <a:xfrm flipH="1">
            <a:off x="1867200" y="3934108"/>
            <a:ext cx="4023200" cy="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329;p48">
            <a:extLst>
              <a:ext uri="{FF2B5EF4-FFF2-40B4-BE49-F238E27FC236}">
                <a16:creationId xmlns:a16="http://schemas.microsoft.com/office/drawing/2014/main" id="{A1D14709-2E3E-3818-9364-EDD81E7E9FEC}"/>
              </a:ext>
            </a:extLst>
          </p:cNvPr>
          <p:cNvSpPr txBox="1">
            <a:spLocks/>
          </p:cNvSpPr>
          <p:nvPr/>
        </p:nvSpPr>
        <p:spPr>
          <a:xfrm>
            <a:off x="6301600" y="3542774"/>
            <a:ext cx="799600" cy="44842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Quattrocento" panose="02020502030000000404" pitchFamily="18" charset="0"/>
                <a:cs typeface="Heebo" pitchFamily="2" charset="-79"/>
              </a:rPr>
              <a:t>04</a:t>
            </a:r>
            <a:endParaRPr lang="en" sz="4000" dirty="0">
              <a:solidFill>
                <a:schemeClr val="tx1"/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265" name="Google Shape;328;p48">
            <a:extLst>
              <a:ext uri="{FF2B5EF4-FFF2-40B4-BE49-F238E27FC236}">
                <a16:creationId xmlns:a16="http://schemas.microsoft.com/office/drawing/2014/main" id="{989FE48C-D0F9-9C56-2677-490957F54E3D}"/>
              </a:ext>
            </a:extLst>
          </p:cNvPr>
          <p:cNvSpPr txBox="1">
            <a:spLocks/>
          </p:cNvSpPr>
          <p:nvPr/>
        </p:nvSpPr>
        <p:spPr>
          <a:xfrm>
            <a:off x="1661600" y="4382528"/>
            <a:ext cx="4434400" cy="44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inzel"/>
              <a:buNone/>
              <a:defRPr sz="2700" b="0" i="0" u="none" strike="noStrike" cap="none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he-IL" sz="2400" dirty="0">
                <a:latin typeface="Quattrocento" panose="02020502030000000404" pitchFamily="18" charset="0"/>
                <a:cs typeface="Heebo" pitchFamily="2" charset="-79"/>
              </a:rPr>
              <a:t>השפעות רחבות</a:t>
            </a:r>
            <a:endParaRPr lang="en-US" sz="32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266" name="Google Shape;330;p48">
            <a:extLst>
              <a:ext uri="{FF2B5EF4-FFF2-40B4-BE49-F238E27FC236}">
                <a16:creationId xmlns:a16="http://schemas.microsoft.com/office/drawing/2014/main" id="{ED049F01-276D-988E-E18B-6167C1BAFFA1}"/>
              </a:ext>
            </a:extLst>
          </p:cNvPr>
          <p:cNvSpPr txBox="1">
            <a:spLocks/>
          </p:cNvSpPr>
          <p:nvPr/>
        </p:nvSpPr>
        <p:spPr>
          <a:xfrm>
            <a:off x="1661600" y="4808106"/>
            <a:ext cx="4434400" cy="31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attrocento"/>
              <a:buAutoNum type="arabi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lpha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roman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rabi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lpha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roman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rabi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lpha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roman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pPr marL="0" indent="0" algn="r" rtl="1">
              <a:buNone/>
            </a:pPr>
            <a:r>
              <a:rPr lang="he-IL" sz="1400" dirty="0">
                <a:latin typeface="Quattrocento" panose="02020502030000000404" pitchFamily="18" charset="0"/>
                <a:cs typeface="Heebo" pitchFamily="2" charset="-79"/>
              </a:rPr>
              <a:t>"עם כוח גדול, באה אחריות גדולה"</a:t>
            </a:r>
            <a:endParaRPr lang="en-US" sz="14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cxnSp>
        <p:nvCxnSpPr>
          <p:cNvPr id="267" name="Google Shape;340;p48">
            <a:extLst>
              <a:ext uri="{FF2B5EF4-FFF2-40B4-BE49-F238E27FC236}">
                <a16:creationId xmlns:a16="http://schemas.microsoft.com/office/drawing/2014/main" id="{2B92C291-A483-DF24-3B66-E72517663047}"/>
              </a:ext>
            </a:extLst>
          </p:cNvPr>
          <p:cNvCxnSpPr>
            <a:cxnSpLocks/>
          </p:cNvCxnSpPr>
          <p:nvPr/>
        </p:nvCxnSpPr>
        <p:spPr>
          <a:xfrm flipH="1">
            <a:off x="1867200" y="4773862"/>
            <a:ext cx="4023200" cy="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329;p48">
            <a:extLst>
              <a:ext uri="{FF2B5EF4-FFF2-40B4-BE49-F238E27FC236}">
                <a16:creationId xmlns:a16="http://schemas.microsoft.com/office/drawing/2014/main" id="{E46285DE-9B03-A04F-CB33-74924C934458}"/>
              </a:ext>
            </a:extLst>
          </p:cNvPr>
          <p:cNvSpPr txBox="1">
            <a:spLocks/>
          </p:cNvSpPr>
          <p:nvPr/>
        </p:nvSpPr>
        <p:spPr>
          <a:xfrm>
            <a:off x="6301600" y="4382528"/>
            <a:ext cx="799600" cy="44842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Quattrocento" panose="02020502030000000404" pitchFamily="18" charset="0"/>
                <a:cs typeface="Heebo" pitchFamily="2" charset="-79"/>
              </a:rPr>
              <a:t>05</a:t>
            </a:r>
            <a:endParaRPr lang="en" sz="4000" dirty="0">
              <a:solidFill>
                <a:schemeClr val="tx1"/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269" name="Google Shape;328;p48">
            <a:extLst>
              <a:ext uri="{FF2B5EF4-FFF2-40B4-BE49-F238E27FC236}">
                <a16:creationId xmlns:a16="http://schemas.microsoft.com/office/drawing/2014/main" id="{3722A221-8986-6FE1-E770-03FD312C3810}"/>
              </a:ext>
            </a:extLst>
          </p:cNvPr>
          <p:cNvSpPr txBox="1">
            <a:spLocks/>
          </p:cNvSpPr>
          <p:nvPr/>
        </p:nvSpPr>
        <p:spPr>
          <a:xfrm>
            <a:off x="1661600" y="5224382"/>
            <a:ext cx="4434400" cy="44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inzel"/>
              <a:buNone/>
              <a:defRPr sz="2700" b="0" i="0" u="none" strike="noStrike" cap="none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he-IL" sz="2400" dirty="0">
                <a:latin typeface="Quattrocento" panose="02020502030000000404" pitchFamily="18" charset="0"/>
                <a:cs typeface="Heebo" pitchFamily="2" charset="-79"/>
              </a:rPr>
              <a:t>סיכום</a:t>
            </a:r>
            <a:endParaRPr lang="en-US" sz="32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270" name="Google Shape;330;p48">
            <a:extLst>
              <a:ext uri="{FF2B5EF4-FFF2-40B4-BE49-F238E27FC236}">
                <a16:creationId xmlns:a16="http://schemas.microsoft.com/office/drawing/2014/main" id="{2FBF3299-C9FD-3138-5222-C1CED7E8230A}"/>
              </a:ext>
            </a:extLst>
          </p:cNvPr>
          <p:cNvSpPr txBox="1">
            <a:spLocks/>
          </p:cNvSpPr>
          <p:nvPr/>
        </p:nvSpPr>
        <p:spPr>
          <a:xfrm>
            <a:off x="1661600" y="5649960"/>
            <a:ext cx="4434400" cy="31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attrocento"/>
              <a:buAutoNum type="arabi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lpha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roman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rabi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lpha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roman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rabi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alpha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AutoNum type="romanLcPeriod"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pPr marL="0" indent="0" algn="r" rtl="1">
              <a:buNone/>
            </a:pPr>
            <a:r>
              <a:rPr lang="he-IL" sz="1400" dirty="0">
                <a:latin typeface="Quattrocento" panose="02020502030000000404" pitchFamily="18" charset="0"/>
                <a:cs typeface="Heebo" pitchFamily="2" charset="-79"/>
              </a:rPr>
              <a:t>מה למדנו, ולאן זה הולך</a:t>
            </a:r>
            <a:endParaRPr lang="en-US" sz="14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cxnSp>
        <p:nvCxnSpPr>
          <p:cNvPr id="271" name="Google Shape;340;p48">
            <a:extLst>
              <a:ext uri="{FF2B5EF4-FFF2-40B4-BE49-F238E27FC236}">
                <a16:creationId xmlns:a16="http://schemas.microsoft.com/office/drawing/2014/main" id="{82DB7210-B87D-1F98-E74D-010BC214C546}"/>
              </a:ext>
            </a:extLst>
          </p:cNvPr>
          <p:cNvCxnSpPr>
            <a:cxnSpLocks/>
          </p:cNvCxnSpPr>
          <p:nvPr/>
        </p:nvCxnSpPr>
        <p:spPr>
          <a:xfrm flipH="1">
            <a:off x="1867200" y="5615716"/>
            <a:ext cx="4023200" cy="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" name="Google Shape;329;p48">
            <a:extLst>
              <a:ext uri="{FF2B5EF4-FFF2-40B4-BE49-F238E27FC236}">
                <a16:creationId xmlns:a16="http://schemas.microsoft.com/office/drawing/2014/main" id="{A60D234F-AB70-1C12-AFCE-FFECD1DEC0C6}"/>
              </a:ext>
            </a:extLst>
          </p:cNvPr>
          <p:cNvSpPr txBox="1">
            <a:spLocks/>
          </p:cNvSpPr>
          <p:nvPr/>
        </p:nvSpPr>
        <p:spPr>
          <a:xfrm>
            <a:off x="6301600" y="5224382"/>
            <a:ext cx="799600" cy="44842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Quattrocento" panose="02020502030000000404" pitchFamily="18" charset="0"/>
                <a:cs typeface="Heebo" pitchFamily="2" charset="-79"/>
              </a:rPr>
              <a:t>06</a:t>
            </a:r>
            <a:endParaRPr lang="en" sz="4000" dirty="0">
              <a:solidFill>
                <a:schemeClr val="tx1"/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4166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81" grpId="0"/>
      <p:bldP spid="193" grpId="0"/>
      <p:bldP spid="194" grpId="0"/>
      <p:bldP spid="196" grpId="0"/>
      <p:bldP spid="253" grpId="0"/>
      <p:bldP spid="254" grpId="0"/>
      <p:bldP spid="256" grpId="0"/>
      <p:bldP spid="257" grpId="0"/>
      <p:bldP spid="258" grpId="0"/>
      <p:bldP spid="260" grpId="0"/>
      <p:bldP spid="265" grpId="0"/>
      <p:bldP spid="266" grpId="0"/>
      <p:bldP spid="268" grpId="0"/>
      <p:bldP spid="269" grpId="0"/>
      <p:bldP spid="270" grpId="0"/>
      <p:bldP spid="27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B5B934A-30DB-EE26-B1FD-2D70BA75B9CF}"/>
              </a:ext>
            </a:extLst>
          </p:cNvPr>
          <p:cNvSpPr txBox="1"/>
          <p:nvPr/>
        </p:nvSpPr>
        <p:spPr>
          <a:xfrm>
            <a:off x="8308183" y="1809455"/>
            <a:ext cx="26534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sz="16000" b="1" dirty="0">
                <a:solidFill>
                  <a:schemeClr val="tx1"/>
                </a:solidFill>
                <a:latin typeface="Quattrocento" panose="02020502030000000404" pitchFamily="18" charset="0"/>
              </a:rPr>
              <a:t>04</a:t>
            </a:r>
          </a:p>
        </p:txBody>
      </p:sp>
      <p:sp>
        <p:nvSpPr>
          <p:cNvPr id="9" name="Google Shape;354;p49">
            <a:extLst>
              <a:ext uri="{FF2B5EF4-FFF2-40B4-BE49-F238E27FC236}">
                <a16:creationId xmlns:a16="http://schemas.microsoft.com/office/drawing/2014/main" id="{562FFF44-44CC-3B89-0B62-EF77C7274E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434" y="2494000"/>
            <a:ext cx="7623681" cy="187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rtl="1"/>
            <a:r>
              <a:rPr lang="he-IL" sz="8000" dirty="0">
                <a:latin typeface="Quattrocento" panose="02020502030000000404" pitchFamily="18" charset="0"/>
                <a:cs typeface="Heebo" pitchFamily="2" charset="-79"/>
              </a:rPr>
              <a:t>המודל </a:t>
            </a:r>
            <a:r>
              <a:rPr lang="en-US" sz="8000" dirty="0">
                <a:latin typeface="Quattrocento" panose="02020502030000000404" pitchFamily="18" charset="0"/>
                <a:cs typeface="Heebo" pitchFamily="2" charset="-79"/>
              </a:rPr>
              <a:t>CLIP</a:t>
            </a:r>
            <a:br>
              <a:rPr lang="he-IL" sz="8000" dirty="0">
                <a:latin typeface="Quattrocento" panose="02020502030000000404" pitchFamily="18" charset="0"/>
                <a:cs typeface="Heebo" pitchFamily="2" charset="-79"/>
              </a:rPr>
            </a:br>
            <a:endParaRPr sz="80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AF869A4-E36D-E2A7-44E2-748D2EC005A2}"/>
              </a:ext>
            </a:extLst>
          </p:cNvPr>
          <p:cNvSpPr txBox="1"/>
          <p:nvPr/>
        </p:nvSpPr>
        <p:spPr>
          <a:xfrm>
            <a:off x="1124606" y="3253248"/>
            <a:ext cx="68763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he-IL" sz="3200" dirty="0">
                <a:solidFill>
                  <a:schemeClr val="bg2"/>
                </a:solidFill>
                <a:latin typeface="Quattrocento" panose="02020502030000000404" pitchFamily="18" charset="0"/>
                <a:cs typeface="Heebo" pitchFamily="2" charset="-79"/>
              </a:rPr>
              <a:t>חיבור בלתי מונחה בין מידע וויזואלי ושפה טבעית</a:t>
            </a:r>
            <a:endParaRPr lang="en-US" sz="3200" dirty="0">
              <a:solidFill>
                <a:schemeClr val="bg2"/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81093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B586B86-AF30-A6DE-A043-EEC89DC8C9EF}"/>
              </a:ext>
            </a:extLst>
          </p:cNvPr>
          <p:cNvSpPr txBox="1"/>
          <p:nvPr/>
        </p:nvSpPr>
        <p:spPr>
          <a:xfrm>
            <a:off x="8001299" y="2459504"/>
            <a:ext cx="39507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</a:rPr>
              <a:t>Learning Transferable Visual Models from Natural Language Supervision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8794EB1-D90F-0608-2358-52571403D018}"/>
              </a:ext>
            </a:extLst>
          </p:cNvPr>
          <p:cNvSpPr txBox="1"/>
          <p:nvPr/>
        </p:nvSpPr>
        <p:spPr>
          <a:xfrm>
            <a:off x="8001299" y="4029164"/>
            <a:ext cx="3512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Quattrocento" panose="02020502030000000404" pitchFamily="18" charset="0"/>
              </a:rPr>
              <a:t>Radford et al., OpenAI, 2021</a:t>
            </a:r>
          </a:p>
        </p:txBody>
      </p:sp>
      <p:sp>
        <p:nvSpPr>
          <p:cNvPr id="23" name="כותרת 1">
            <a:extLst>
              <a:ext uri="{FF2B5EF4-FFF2-40B4-BE49-F238E27FC236}">
                <a16:creationId xmlns:a16="http://schemas.microsoft.com/office/drawing/2014/main" id="{7BB1A671-149F-0167-DB27-7D5F50CC1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01" y="1223986"/>
            <a:ext cx="6178027" cy="1117121"/>
          </a:xfrm>
        </p:spPr>
        <p:txBody>
          <a:bodyPr/>
          <a:lstStyle/>
          <a:p>
            <a:pPr algn="r" rtl="1"/>
            <a:r>
              <a:rPr lang="he-IL" sz="3600" dirty="0">
                <a:latin typeface="Quattrocento" panose="02020502030000000404" pitchFamily="18" charset="0"/>
                <a:cs typeface="Heebo" pitchFamily="2" charset="-79"/>
              </a:rPr>
              <a:t>המוטיבציה מאחורי </a:t>
            </a:r>
            <a:r>
              <a:rPr lang="en-US" sz="3600" dirty="0">
                <a:latin typeface="Quattrocento" panose="02020502030000000404" pitchFamily="18" charset="0"/>
                <a:cs typeface="Heebo" pitchFamily="2" charset="-79"/>
              </a:rPr>
              <a:t>CLIP</a:t>
            </a:r>
            <a:br>
              <a:rPr lang="he-IL" sz="3600" dirty="0">
                <a:latin typeface="Quattrocento" panose="02020502030000000404" pitchFamily="18" charset="0"/>
                <a:cs typeface="Heebo" pitchFamily="2" charset="-79"/>
              </a:rPr>
            </a:br>
            <a:r>
              <a:rPr lang="en-US" sz="2400" dirty="0">
                <a:latin typeface="Quattrocento" panose="02020502030000000404" pitchFamily="18" charset="0"/>
                <a:cs typeface="Heebo" pitchFamily="2" charset="-79"/>
              </a:rPr>
              <a:t>Contrastive Language-Image Pretraining</a:t>
            </a:r>
          </a:p>
        </p:txBody>
      </p:sp>
      <p:cxnSp>
        <p:nvCxnSpPr>
          <p:cNvPr id="24" name="Google Shape;340;p48">
            <a:extLst>
              <a:ext uri="{FF2B5EF4-FFF2-40B4-BE49-F238E27FC236}">
                <a16:creationId xmlns:a16="http://schemas.microsoft.com/office/drawing/2014/main" id="{0D1FAD82-C54C-DB7B-87C5-83D6B7053FAD}"/>
              </a:ext>
            </a:extLst>
          </p:cNvPr>
          <p:cNvCxnSpPr>
            <a:cxnSpLocks/>
          </p:cNvCxnSpPr>
          <p:nvPr/>
        </p:nvCxnSpPr>
        <p:spPr>
          <a:xfrm flipH="1">
            <a:off x="654541" y="2341108"/>
            <a:ext cx="64741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מציין מיקום טקסט 2">
            <a:extLst>
              <a:ext uri="{FF2B5EF4-FFF2-40B4-BE49-F238E27FC236}">
                <a16:creationId xmlns:a16="http://schemas.microsoft.com/office/drawing/2014/main" id="{44A49C37-1B1E-31D7-901B-045676342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108" y="2413206"/>
            <a:ext cx="6397920" cy="3173264"/>
          </a:xfrm>
        </p:spPr>
        <p:txBody>
          <a:bodyPr/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שאיפה להצלחה דומה ב-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Computer Vision</a:t>
            </a:r>
            <a:endParaRPr lang="he-IL" sz="18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שפה טבעית כ-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“Training Signal”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סט הנתונים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WebImageText (WIT)</a:t>
            </a:r>
            <a:endParaRPr lang="he-IL" sz="16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  <p:pic>
        <p:nvPicPr>
          <p:cNvPr id="35" name="תמונה 34">
            <a:extLst>
              <a:ext uri="{FF2B5EF4-FFF2-40B4-BE49-F238E27FC236}">
                <a16:creationId xmlns:a16="http://schemas.microsoft.com/office/drawing/2014/main" id="{2A6941AB-B2C7-2853-4DAA-A5307730C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5" r="-1"/>
          <a:stretch/>
        </p:blipFill>
        <p:spPr>
          <a:xfrm>
            <a:off x="1676400" y="4398496"/>
            <a:ext cx="1770639" cy="1664336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cxnSp>
        <p:nvCxnSpPr>
          <p:cNvPr id="46" name="מחבר חץ ישר 45">
            <a:extLst>
              <a:ext uri="{FF2B5EF4-FFF2-40B4-BE49-F238E27FC236}">
                <a16:creationId xmlns:a16="http://schemas.microsoft.com/office/drawing/2014/main" id="{8C467FD3-1B08-3497-34F5-C39998C6395D}"/>
              </a:ext>
            </a:extLst>
          </p:cNvPr>
          <p:cNvCxnSpPr>
            <a:cxnSpLocks/>
          </p:cNvCxnSpPr>
          <p:nvPr/>
        </p:nvCxnSpPr>
        <p:spPr>
          <a:xfrm>
            <a:off x="3716126" y="5230663"/>
            <a:ext cx="633815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תיבת טקסט 49">
            <a:extLst>
              <a:ext uri="{FF2B5EF4-FFF2-40B4-BE49-F238E27FC236}">
                <a16:creationId xmlns:a16="http://schemas.microsoft.com/office/drawing/2014/main" id="{A266C02E-190E-A7B5-F5EF-92A9CB65CCA1}"/>
              </a:ext>
            </a:extLst>
          </p:cNvPr>
          <p:cNvSpPr txBox="1"/>
          <p:nvPr/>
        </p:nvSpPr>
        <p:spPr>
          <a:xfrm>
            <a:off x="4349941" y="4583678"/>
            <a:ext cx="1704185" cy="1293971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Quattrocento" panose="02020502030000000404" pitchFamily="18" charset="0"/>
              </a:rPr>
              <a:t>“A living room filled with furniture and a bookshelf filled with books”</a:t>
            </a:r>
          </a:p>
        </p:txBody>
      </p:sp>
    </p:spTree>
    <p:extLst>
      <p:ext uri="{BB962C8B-B14F-4D97-AF65-F5344CB8AC3E}">
        <p14:creationId xmlns:p14="http://schemas.microsoft.com/office/powerpoint/2010/main" val="108918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DDD18B-F008-9163-6423-0D5C640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6" y="789051"/>
            <a:ext cx="9899913" cy="649970"/>
          </a:xfrm>
        </p:spPr>
        <p:txBody>
          <a:bodyPr/>
          <a:lstStyle/>
          <a:p>
            <a:pPr algn="r" rtl="1"/>
            <a:r>
              <a:rPr lang="he-IL" sz="3200" dirty="0">
                <a:latin typeface="Quattrocento" panose="02020502030000000404" pitchFamily="18" charset="0"/>
                <a:cs typeface="Heebo" pitchFamily="2" charset="-79"/>
              </a:rPr>
              <a:t>מתודולוגיית אימון</a:t>
            </a:r>
            <a:endParaRPr lang="en-US" sz="32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cxnSp>
        <p:nvCxnSpPr>
          <p:cNvPr id="4" name="Google Shape;340;p48">
            <a:extLst>
              <a:ext uri="{FF2B5EF4-FFF2-40B4-BE49-F238E27FC236}">
                <a16:creationId xmlns:a16="http://schemas.microsoft.com/office/drawing/2014/main" id="{61DA2E6B-40A9-0B3C-2835-07B25B66D858}"/>
              </a:ext>
            </a:extLst>
          </p:cNvPr>
          <p:cNvCxnSpPr>
            <a:cxnSpLocks/>
          </p:cNvCxnSpPr>
          <p:nvPr/>
        </p:nvCxnSpPr>
        <p:spPr>
          <a:xfrm flipH="1">
            <a:off x="5151120" y="1836933"/>
            <a:ext cx="6474187" cy="0"/>
          </a:xfrm>
          <a:prstGeom prst="straightConnector1">
            <a:avLst/>
          </a:prstGeom>
          <a:noFill/>
          <a:ln w="9525" cap="flat" cmpd="sng">
            <a:solidFill>
              <a:schemeClr val="accent5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FFD7B295-80A7-A08D-4C73-CA0AC873C1B2}"/>
              </a:ext>
            </a:extLst>
          </p:cNvPr>
          <p:cNvCxnSpPr>
            <a:cxnSpLocks/>
          </p:cNvCxnSpPr>
          <p:nvPr/>
        </p:nvCxnSpPr>
        <p:spPr>
          <a:xfrm>
            <a:off x="8820912" y="2985770"/>
            <a:ext cx="136131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0DCC9B0-9875-196B-9EF1-C72938919B18}"/>
              </a:ext>
            </a:extLst>
          </p:cNvPr>
          <p:cNvSpPr txBox="1"/>
          <p:nvPr/>
        </p:nvSpPr>
        <p:spPr>
          <a:xfrm>
            <a:off x="8010834" y="4732379"/>
            <a:ext cx="1966544" cy="919401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Quattrocento" panose="02020502030000000404" pitchFamily="18" charset="0"/>
              </a:rPr>
              <a:t>“Two horned goats crossing a road in the desert</a:t>
            </a:r>
          </a:p>
        </p:txBody>
      </p:sp>
      <p:pic>
        <p:nvPicPr>
          <p:cNvPr id="13" name="תמונה 12" descr="תמונה שמכילה טקסט, יונק&#10;&#10;התיאור נוצר באופן אוטומטי">
            <a:extLst>
              <a:ext uri="{FF2B5EF4-FFF2-40B4-BE49-F238E27FC236}">
                <a16:creationId xmlns:a16="http://schemas.microsoft.com/office/drawing/2014/main" id="{F076D2D7-8C98-947B-94B8-6B11AC7DB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"/>
          <a:stretch/>
        </p:blipFill>
        <p:spPr>
          <a:xfrm>
            <a:off x="2430683" y="3965738"/>
            <a:ext cx="5845216" cy="2524732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88A222DD-4AA5-F9E4-8CF2-14104716F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90" y="3080838"/>
            <a:ext cx="3894407" cy="2570942"/>
          </a:xfrm>
          <a:prstGeom prst="rect">
            <a:avLst/>
          </a:prstGeom>
        </p:spPr>
      </p:pic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AC3DC61-52D6-01AA-2AA8-1FF26416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66" y="2200935"/>
            <a:ext cx="10357114" cy="4423378"/>
          </a:xfrm>
        </p:spPr>
        <p:txBody>
          <a:bodyPr/>
          <a:lstStyle/>
          <a:p>
            <a:pPr marL="495296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איך יתבצע הקישור?</a:t>
            </a:r>
          </a:p>
          <a:p>
            <a:pPr marL="1104881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אימון גנרטיבי</a:t>
            </a:r>
          </a:p>
          <a:p>
            <a:pPr marL="1104881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אימון קונטרסטיבי 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(Contrastive Objective)</a:t>
            </a:r>
            <a:endParaRPr lang="he-IL" sz="180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marL="495296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מקודד התמונות</a:t>
            </a:r>
          </a:p>
          <a:p>
            <a:pPr marL="1104881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סדרת ארכיטקטורות 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ResNet</a:t>
            </a:r>
            <a:endParaRPr lang="he-IL" sz="180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marL="1104881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סדרת ארכיטקטורות 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ViT</a:t>
            </a:r>
          </a:p>
          <a:p>
            <a:pPr marL="495296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מקודד הטקסט</a:t>
            </a:r>
          </a:p>
          <a:p>
            <a:pPr marL="1104881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סדרת ארכיטקטורות 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Transformer</a:t>
            </a:r>
            <a:endParaRPr lang="he-IL" sz="180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9131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DDD18B-F008-9163-6423-0D5C640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6" y="789051"/>
            <a:ext cx="9899913" cy="649970"/>
          </a:xfrm>
        </p:spPr>
        <p:txBody>
          <a:bodyPr/>
          <a:lstStyle/>
          <a:p>
            <a:pPr algn="r" rtl="1"/>
            <a:r>
              <a:rPr lang="he-IL" sz="3200" dirty="0">
                <a:latin typeface="Quattrocento" panose="02020502030000000404" pitchFamily="18" charset="0"/>
                <a:cs typeface="Heebo" pitchFamily="2" charset="-79"/>
              </a:rPr>
              <a:t>מתודולוגיות העברה</a:t>
            </a:r>
            <a:endParaRPr lang="en-US" sz="32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AC3DC61-52D6-01AA-2AA8-1FF26416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66" y="2200935"/>
            <a:ext cx="10357114" cy="4423378"/>
          </a:xfrm>
        </p:spPr>
        <p:txBody>
          <a:bodyPr/>
          <a:lstStyle/>
          <a:p>
            <a:pPr marL="495296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העברה ללא אימון נוסף</a:t>
            </a:r>
          </a:p>
          <a:p>
            <a:pPr marL="1104881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מתודולוגיית 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Zero-Shot</a:t>
            </a:r>
          </a:p>
          <a:p>
            <a:pPr marL="1104881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Prompt Engineering</a:t>
            </a:r>
            <a:endParaRPr lang="he-IL" sz="160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marL="495296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העברת פיצ'רים מייצגים</a:t>
            </a:r>
            <a:endParaRPr lang="en-US" sz="180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marL="1104881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התאמת מסווגים ליניאריים</a:t>
            </a:r>
            <a:endParaRPr lang="en-US" sz="160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marL="1104881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מתודולוגיית 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Few-Shot</a:t>
            </a:r>
            <a:endParaRPr lang="he-IL" sz="160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marL="495296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מדידת ביצועים על מגוון בעיות סיווג</a:t>
            </a:r>
          </a:p>
        </p:txBody>
      </p:sp>
      <p:cxnSp>
        <p:nvCxnSpPr>
          <p:cNvPr id="4" name="Google Shape;340;p48">
            <a:extLst>
              <a:ext uri="{FF2B5EF4-FFF2-40B4-BE49-F238E27FC236}">
                <a16:creationId xmlns:a16="http://schemas.microsoft.com/office/drawing/2014/main" id="{61DA2E6B-40A9-0B3C-2835-07B25B66D858}"/>
              </a:ext>
            </a:extLst>
          </p:cNvPr>
          <p:cNvCxnSpPr>
            <a:cxnSpLocks/>
          </p:cNvCxnSpPr>
          <p:nvPr/>
        </p:nvCxnSpPr>
        <p:spPr>
          <a:xfrm flipH="1">
            <a:off x="5151120" y="1836933"/>
            <a:ext cx="6474187" cy="0"/>
          </a:xfrm>
          <a:prstGeom prst="straightConnector1">
            <a:avLst/>
          </a:prstGeom>
          <a:noFill/>
          <a:ln w="9525" cap="flat" cmpd="sng">
            <a:solidFill>
              <a:schemeClr val="accent5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20ABA633-CBD7-A561-BB2C-CB978BE1D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769" y="2754467"/>
            <a:ext cx="4619448" cy="3316313"/>
          </a:xfrm>
          <a:prstGeom prst="rect">
            <a:avLst/>
          </a:prstGeom>
          <a:ln w="76200">
            <a:solidFill>
              <a:schemeClr val="bg1"/>
            </a:solidFill>
          </a:ln>
          <a:effectLst>
            <a:softEdge rad="112500"/>
          </a:effectLst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6F74CF1B-3CF3-8F3E-FA52-4A5468ADD047}"/>
              </a:ext>
            </a:extLst>
          </p:cNvPr>
          <p:cNvSpPr txBox="1"/>
          <p:nvPr/>
        </p:nvSpPr>
        <p:spPr>
          <a:xfrm>
            <a:off x="1944517" y="2754467"/>
            <a:ext cx="3206603" cy="32741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800" dirty="0">
              <a:latin typeface="Quattrocento" panose="02020502030000000404" pitchFamily="18" charset="0"/>
            </a:endParaRPr>
          </a:p>
          <a:p>
            <a:pPr algn="ctr"/>
            <a:endParaRPr lang="en-US" sz="1800" dirty="0">
              <a:latin typeface="Quattrocento" panose="02020502030000000404" pitchFamily="18" charset="0"/>
            </a:endParaRPr>
          </a:p>
          <a:p>
            <a:pPr algn="ctr"/>
            <a:endParaRPr lang="en-US" sz="1800" dirty="0">
              <a:latin typeface="Quattrocento" panose="02020502030000000404" pitchFamily="18" charset="0"/>
            </a:endParaRPr>
          </a:p>
          <a:p>
            <a:pPr algn="ctr"/>
            <a:endParaRPr lang="en-US" sz="2400" dirty="0">
              <a:latin typeface="Quattrocento" panose="02020502030000000404" pitchFamily="18" charset="0"/>
            </a:endParaRPr>
          </a:p>
          <a:p>
            <a:pPr algn="ctr"/>
            <a:endParaRPr lang="en-US" sz="2000" dirty="0">
              <a:latin typeface="Quattrocento" panose="02020502030000000404" pitchFamily="18" charset="0"/>
            </a:endParaRPr>
          </a:p>
          <a:p>
            <a:pPr algn="ctr"/>
            <a:endParaRPr lang="en-US" sz="1800" dirty="0">
              <a:latin typeface="Quattrocento" panose="02020502030000000404" pitchFamily="18" charset="0"/>
            </a:endParaRPr>
          </a:p>
          <a:p>
            <a:pPr algn="ctr"/>
            <a:r>
              <a:rPr lang="en-US" sz="1800" dirty="0">
                <a:latin typeface="Quattrocento" panose="02020502030000000404" pitchFamily="18" charset="0"/>
              </a:rPr>
              <a:t>“7”</a:t>
            </a:r>
          </a:p>
          <a:p>
            <a:pPr algn="ctr"/>
            <a:r>
              <a:rPr lang="en-US" sz="1800" dirty="0">
                <a:latin typeface="Quattrocento" panose="02020502030000000404" pitchFamily="18" charset="0"/>
              </a:rPr>
              <a:t>“A photo of 7”</a:t>
            </a:r>
          </a:p>
          <a:p>
            <a:pPr algn="ctr"/>
            <a:r>
              <a:rPr lang="en-US" sz="1800" dirty="0">
                <a:latin typeface="Quattrocento" panose="02020502030000000404" pitchFamily="18" charset="0"/>
              </a:rPr>
              <a:t>“A photo of the digit 7”</a:t>
            </a:r>
          </a:p>
          <a:p>
            <a:pPr algn="ctr"/>
            <a:r>
              <a:rPr lang="en-US" sz="1800" dirty="0">
                <a:latin typeface="Quattrocento" panose="02020502030000000404" pitchFamily="18" charset="0"/>
              </a:rPr>
              <a:t>“A photo of the digit ‘7’”</a:t>
            </a:r>
          </a:p>
        </p:txBody>
      </p:sp>
      <p:pic>
        <p:nvPicPr>
          <p:cNvPr id="18" name="Picture 4" descr="python - Improve real-life results of neural network trained with mnist  dataset - Stack Overflow">
            <a:extLst>
              <a:ext uri="{FF2B5EF4-FFF2-40B4-BE49-F238E27FC236}">
                <a16:creationId xmlns:a16="http://schemas.microsoft.com/office/drawing/2014/main" id="{DE41DCC3-28EF-478C-7B79-B28C424BB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367" y="3067590"/>
            <a:ext cx="1528902" cy="152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4C35D65D-B3DB-831A-54BD-D41D0489A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456" y="2690091"/>
            <a:ext cx="3598074" cy="3445064"/>
          </a:xfrm>
          <a:prstGeom prst="rect">
            <a:avLst/>
          </a:prstGeom>
          <a:ln w="76200">
            <a:solidFill>
              <a:schemeClr val="bg1"/>
            </a:solidFill>
          </a:ln>
          <a:effectLst>
            <a:softEdge rad="112500"/>
          </a:effectLst>
        </p:spPr>
      </p:pic>
      <p:sp>
        <p:nvSpPr>
          <p:cNvPr id="21" name="מלבן 20">
            <a:extLst>
              <a:ext uri="{FF2B5EF4-FFF2-40B4-BE49-F238E27FC236}">
                <a16:creationId xmlns:a16="http://schemas.microsoft.com/office/drawing/2014/main" id="{F8714244-A3BE-4DA0-7B68-F309212A6548}"/>
              </a:ext>
            </a:extLst>
          </p:cNvPr>
          <p:cNvSpPr/>
          <p:nvPr/>
        </p:nvSpPr>
        <p:spPr>
          <a:xfrm>
            <a:off x="1109702" y="2585874"/>
            <a:ext cx="4876231" cy="361134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גרפיקה 28">
            <a:extLst>
              <a:ext uri="{FF2B5EF4-FFF2-40B4-BE49-F238E27FC236}">
                <a16:creationId xmlns:a16="http://schemas.microsoft.com/office/drawing/2014/main" id="{0569B371-F359-D3A6-8810-5823441B7A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85772" y="2234846"/>
            <a:ext cx="2500161" cy="4231041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03F2279A-6A46-D828-41D1-299F24B8B4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4" t="27224" r="15948" b="26216"/>
          <a:stretch/>
        </p:blipFill>
        <p:spPr>
          <a:xfrm>
            <a:off x="1130897" y="3988393"/>
            <a:ext cx="2315046" cy="121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8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BC04953D-A717-2CC5-71CD-7AA04C950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0247" y="830319"/>
            <a:ext cx="7168055" cy="658842"/>
          </a:xfrm>
        </p:spPr>
        <p:txBody>
          <a:bodyPr/>
          <a:lstStyle/>
          <a:p>
            <a:pPr algn="r" rtl="1"/>
            <a:r>
              <a:rPr lang="he-IL" sz="3200" dirty="0">
                <a:solidFill>
                  <a:schemeClr val="tx1"/>
                </a:solidFill>
                <a:latin typeface="Quattrocento" panose="02020502030000000404" pitchFamily="18" charset="0"/>
                <a:cs typeface="Heebo" pitchFamily="2" charset="-79"/>
              </a:rPr>
              <a:t>תכונותיו ומגבלותיו של </a:t>
            </a:r>
            <a:r>
              <a:rPr lang="en-US" sz="3200" dirty="0">
                <a:solidFill>
                  <a:schemeClr val="tx1"/>
                </a:solidFill>
                <a:latin typeface="Quattrocento" panose="02020502030000000404" pitchFamily="18" charset="0"/>
                <a:cs typeface="Heebo" pitchFamily="2" charset="-79"/>
              </a:rPr>
              <a:t>CLIP</a:t>
            </a:r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E737D0BF-8724-3B80-B4DD-3C3D13576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477" y="1639621"/>
            <a:ext cx="9801247" cy="4180950"/>
          </a:xfrm>
        </p:spPr>
        <p:txBody>
          <a:bodyPr/>
          <a:lstStyle/>
          <a:p>
            <a:pPr algn="r" rtl="1">
              <a:lnSpc>
                <a:spcPct val="150000"/>
              </a:lnSpc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ביצועים</a:t>
            </a:r>
          </a:p>
          <a:p>
            <a:pPr lvl="1" algn="r" rtl="1">
              <a:lnSpc>
                <a:spcPct val="150000"/>
              </a:lnSpc>
            </a:pPr>
            <a:r>
              <a:rPr lang="he-IL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העברת פיצ'רים</a:t>
            </a:r>
            <a:endParaRPr lang="en-US" sz="160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lvl="1" algn="r" rtl="1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Zero-Shot</a:t>
            </a:r>
            <a:endParaRPr lang="he-IL" sz="160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lvl="1" algn="r" rtl="1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Few-Shot</a:t>
            </a:r>
            <a:endParaRPr lang="he-IL" sz="160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שיפור יציב עם גודל המודל</a:t>
            </a:r>
          </a:p>
          <a:p>
            <a:pPr algn="r" rtl="1">
              <a:lnSpc>
                <a:spcPct val="150000"/>
              </a:lnSpc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עמיד בפני </a:t>
            </a:r>
            <a:r>
              <a:rPr lang="en-US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Distribution Shifts</a:t>
            </a:r>
            <a:endParaRPr lang="he-IL" sz="200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מתודולוגיית </a:t>
            </a:r>
            <a:r>
              <a:rPr lang="en-US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Few-Shot</a:t>
            </a: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 בעייתית</a:t>
            </a:r>
          </a:p>
        </p:txBody>
      </p:sp>
      <p:cxnSp>
        <p:nvCxnSpPr>
          <p:cNvPr id="21" name="Google Shape;340;p48">
            <a:extLst>
              <a:ext uri="{FF2B5EF4-FFF2-40B4-BE49-F238E27FC236}">
                <a16:creationId xmlns:a16="http://schemas.microsoft.com/office/drawing/2014/main" id="{AADBC579-76DE-410C-E186-5B1CBFD08A53}"/>
              </a:ext>
            </a:extLst>
          </p:cNvPr>
          <p:cNvCxnSpPr>
            <a:cxnSpLocks/>
          </p:cNvCxnSpPr>
          <p:nvPr/>
        </p:nvCxnSpPr>
        <p:spPr>
          <a:xfrm flipH="1">
            <a:off x="882869" y="1489161"/>
            <a:ext cx="1089922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340;p48">
            <a:extLst>
              <a:ext uri="{FF2B5EF4-FFF2-40B4-BE49-F238E27FC236}">
                <a16:creationId xmlns:a16="http://schemas.microsoft.com/office/drawing/2014/main" id="{9BD3EFC5-3E7E-EE45-7997-62CB7221FD25}"/>
              </a:ext>
            </a:extLst>
          </p:cNvPr>
          <p:cNvCxnSpPr>
            <a:cxnSpLocks/>
          </p:cNvCxnSpPr>
          <p:nvPr/>
        </p:nvCxnSpPr>
        <p:spPr>
          <a:xfrm flipH="1">
            <a:off x="5023588" y="6153100"/>
            <a:ext cx="493341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340;p48">
            <a:extLst>
              <a:ext uri="{FF2B5EF4-FFF2-40B4-BE49-F238E27FC236}">
                <a16:creationId xmlns:a16="http://schemas.microsoft.com/office/drawing/2014/main" id="{2BE43B06-2BB7-3570-4FF5-0016E6762449}"/>
              </a:ext>
            </a:extLst>
          </p:cNvPr>
          <p:cNvCxnSpPr>
            <a:cxnSpLocks/>
          </p:cNvCxnSpPr>
          <p:nvPr/>
        </p:nvCxnSpPr>
        <p:spPr>
          <a:xfrm flipH="1">
            <a:off x="7490296" y="6377913"/>
            <a:ext cx="16537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תמונה 9">
            <a:extLst>
              <a:ext uri="{FF2B5EF4-FFF2-40B4-BE49-F238E27FC236}">
                <a16:creationId xmlns:a16="http://schemas.microsoft.com/office/drawing/2014/main" id="{41169014-613A-EBFC-E8E0-72DDB14A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276" y="2618020"/>
            <a:ext cx="3927161" cy="2564056"/>
          </a:xfrm>
          <a:prstGeom prst="rect">
            <a:avLst/>
          </a:prstGeom>
          <a:ln w="76200">
            <a:solidFill>
              <a:schemeClr val="bg1"/>
            </a:solidFill>
          </a:ln>
          <a:effectLst>
            <a:softEdge rad="112500"/>
          </a:effectLst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DCF6E672-1F34-C8AA-A433-D93D4C87A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877" y="2523858"/>
            <a:ext cx="3486574" cy="2772947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C5DD98B2-0AB8-BF7B-B366-E8FC54ED1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77" y="2331001"/>
            <a:ext cx="3348679" cy="3200788"/>
          </a:xfrm>
          <a:prstGeom prst="rect">
            <a:avLst/>
          </a:prstGeom>
          <a:ln w="76200">
            <a:solidFill>
              <a:schemeClr val="bg1"/>
            </a:solidFill>
          </a:ln>
          <a:effectLst>
            <a:softEdge rad="112500"/>
          </a:effectLst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18050A3E-0536-28C9-C69D-7E68BAB44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094" y="2148003"/>
            <a:ext cx="2777924" cy="2797957"/>
          </a:xfrm>
          <a:prstGeom prst="rect">
            <a:avLst/>
          </a:prstGeom>
          <a:ln w="95250">
            <a:solidFill>
              <a:schemeClr val="bg1"/>
            </a:solidFill>
          </a:ln>
          <a:effectLst>
            <a:softEdge rad="112500"/>
          </a:effectLst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422AEBC9-0570-47C8-412B-1B749FEF0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5144" y="5040468"/>
            <a:ext cx="3985823" cy="519245"/>
          </a:xfrm>
          <a:prstGeom prst="rect">
            <a:avLst/>
          </a:prstGeom>
          <a:ln w="127000">
            <a:solidFill>
              <a:schemeClr val="bg1"/>
            </a:solidFill>
          </a:ln>
          <a:effectLst>
            <a:softEdge rad="112500"/>
          </a:effectLst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D1C03F20-E72D-DA69-6122-A00AB38F2F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88" y="2261031"/>
            <a:ext cx="3059133" cy="3340727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A3A9F1AF-86DC-B8B0-A9D7-DA7E71E871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4752" y="2516388"/>
            <a:ext cx="3206603" cy="3015401"/>
          </a:xfrm>
          <a:prstGeom prst="rect">
            <a:avLst/>
          </a:prstGeom>
          <a:ln w="98425">
            <a:solidFill>
              <a:schemeClr val="bg1"/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7020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B5B934A-30DB-EE26-B1FD-2D70BA75B9CF}"/>
              </a:ext>
            </a:extLst>
          </p:cNvPr>
          <p:cNvSpPr txBox="1"/>
          <p:nvPr/>
        </p:nvSpPr>
        <p:spPr>
          <a:xfrm>
            <a:off x="8308183" y="1809455"/>
            <a:ext cx="26534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sz="16000" b="1" dirty="0">
                <a:solidFill>
                  <a:schemeClr val="tx1"/>
                </a:solidFill>
                <a:latin typeface="Quattrocento" panose="02020502030000000404" pitchFamily="18" charset="0"/>
              </a:rPr>
              <a:t>05</a:t>
            </a:r>
          </a:p>
        </p:txBody>
      </p:sp>
      <p:sp>
        <p:nvSpPr>
          <p:cNvPr id="9" name="Google Shape;354;p49">
            <a:extLst>
              <a:ext uri="{FF2B5EF4-FFF2-40B4-BE49-F238E27FC236}">
                <a16:creationId xmlns:a16="http://schemas.microsoft.com/office/drawing/2014/main" id="{562FFF44-44CC-3B89-0B62-EF77C7274E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434" y="2494000"/>
            <a:ext cx="7623681" cy="187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rtl="1"/>
            <a:r>
              <a:rPr lang="he-IL" sz="8000" dirty="0">
                <a:latin typeface="Quattrocento" panose="02020502030000000404" pitchFamily="18" charset="0"/>
                <a:cs typeface="Heebo" pitchFamily="2" charset="-79"/>
              </a:rPr>
              <a:t>השפעות רחבות</a:t>
            </a:r>
            <a:br>
              <a:rPr lang="he-IL" sz="8000" dirty="0">
                <a:latin typeface="Quattrocento" panose="02020502030000000404" pitchFamily="18" charset="0"/>
                <a:cs typeface="Heebo" pitchFamily="2" charset="-79"/>
              </a:rPr>
            </a:br>
            <a:endParaRPr sz="80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AF869A4-E36D-E2A7-44E2-748D2EC005A2}"/>
              </a:ext>
            </a:extLst>
          </p:cNvPr>
          <p:cNvSpPr txBox="1"/>
          <p:nvPr/>
        </p:nvSpPr>
        <p:spPr>
          <a:xfrm>
            <a:off x="1019504" y="3253248"/>
            <a:ext cx="6981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he-IL" sz="3200" dirty="0">
                <a:solidFill>
                  <a:schemeClr val="bg2"/>
                </a:solidFill>
                <a:latin typeface="Quattrocento" panose="02020502030000000404" pitchFamily="18" charset="0"/>
                <a:cs typeface="Heebo" pitchFamily="2" charset="-79"/>
              </a:rPr>
              <a:t>"עם כוח גדול, באה אחריות גדולה"</a:t>
            </a:r>
            <a:endParaRPr lang="en-US" sz="3200" dirty="0">
              <a:solidFill>
                <a:schemeClr val="bg2"/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4221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DDD18B-F008-9163-6423-0D5C640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6" y="789051"/>
            <a:ext cx="9899913" cy="649970"/>
          </a:xfrm>
        </p:spPr>
        <p:txBody>
          <a:bodyPr/>
          <a:lstStyle/>
          <a:p>
            <a:pPr algn="r" rtl="1"/>
            <a:r>
              <a:rPr lang="he-IL" sz="3200" dirty="0">
                <a:latin typeface="Quattrocento" panose="02020502030000000404" pitchFamily="18" charset="0"/>
                <a:cs typeface="Heebo" pitchFamily="2" charset="-79"/>
              </a:rPr>
              <a:t>הטיה חברתית</a:t>
            </a:r>
            <a:endParaRPr lang="en-US" sz="32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AC3DC61-52D6-01AA-2AA8-1FF26416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66" y="2200935"/>
            <a:ext cx="10357114" cy="4423378"/>
          </a:xfrm>
        </p:spPr>
        <p:txBody>
          <a:bodyPr/>
          <a:lstStyle/>
          <a:p>
            <a:pPr marL="495296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סטריאוטיפים ודעות קדומות במודלים</a:t>
            </a:r>
          </a:p>
          <a:p>
            <a:pPr marL="495296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הטיה מגדרית</a:t>
            </a:r>
          </a:p>
          <a:p>
            <a:pPr marL="1104881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ב-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GPT</a:t>
            </a:r>
            <a:endParaRPr lang="he-IL" sz="160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marL="1104881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ב-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CLIP</a:t>
            </a:r>
            <a:endParaRPr lang="he-IL" sz="160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marL="495296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הטיה אתנית</a:t>
            </a:r>
          </a:p>
          <a:p>
            <a:pPr marL="1104881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ב-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GPT</a:t>
            </a:r>
            <a:endParaRPr lang="he-IL" sz="160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marL="1104881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ב-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CLIP</a:t>
            </a:r>
            <a:endParaRPr lang="he-IL" sz="160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marL="495296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sz="1733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  <p:cxnSp>
        <p:nvCxnSpPr>
          <p:cNvPr id="4" name="Google Shape;340;p48">
            <a:extLst>
              <a:ext uri="{FF2B5EF4-FFF2-40B4-BE49-F238E27FC236}">
                <a16:creationId xmlns:a16="http://schemas.microsoft.com/office/drawing/2014/main" id="{61DA2E6B-40A9-0B3C-2835-07B25B66D858}"/>
              </a:ext>
            </a:extLst>
          </p:cNvPr>
          <p:cNvCxnSpPr>
            <a:cxnSpLocks/>
          </p:cNvCxnSpPr>
          <p:nvPr/>
        </p:nvCxnSpPr>
        <p:spPr>
          <a:xfrm flipH="1">
            <a:off x="5151120" y="1836933"/>
            <a:ext cx="6474187" cy="0"/>
          </a:xfrm>
          <a:prstGeom prst="straightConnector1">
            <a:avLst/>
          </a:prstGeom>
          <a:noFill/>
          <a:ln w="9525" cap="flat" cmpd="sng">
            <a:solidFill>
              <a:schemeClr val="accent5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תמונה 9">
            <a:extLst>
              <a:ext uri="{FF2B5EF4-FFF2-40B4-BE49-F238E27FC236}">
                <a16:creationId xmlns:a16="http://schemas.microsoft.com/office/drawing/2014/main" id="{B4F76C7F-4E38-B2E4-DB1E-91B98BC98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42" y="3460302"/>
            <a:ext cx="5077043" cy="2608647"/>
          </a:xfrm>
          <a:prstGeom prst="rect">
            <a:avLst/>
          </a:prstGeom>
          <a:ln w="76200">
            <a:solidFill>
              <a:schemeClr val="bg1"/>
            </a:solidFill>
          </a:ln>
          <a:effectLst>
            <a:softEdge rad="112500"/>
          </a:effectLst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154C5C04-892B-6E82-119E-606D5D2E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315" y="3863134"/>
            <a:ext cx="2197195" cy="2483497"/>
          </a:xfrm>
          <a:prstGeom prst="rect">
            <a:avLst/>
          </a:prstGeom>
          <a:ln w="76200">
            <a:solidFill>
              <a:schemeClr val="bg1"/>
            </a:solidFill>
          </a:ln>
          <a:effectLst>
            <a:softEdge rad="112500"/>
          </a:effectLst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C89CD82B-23DB-B98D-0657-A75471BA60CC}"/>
              </a:ext>
            </a:extLst>
          </p:cNvPr>
          <p:cNvSpPr txBox="1"/>
          <p:nvPr/>
        </p:nvSpPr>
        <p:spPr>
          <a:xfrm>
            <a:off x="2010730" y="3270456"/>
            <a:ext cx="3550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Quattrocento" panose="02020502030000000404" pitchFamily="18" charset="0"/>
                <a:cs typeface="Heebo" pitchFamily="2" charset="-79"/>
              </a:rPr>
              <a:t>“{He | She} was very…”</a:t>
            </a:r>
          </a:p>
          <a:p>
            <a:pPr algn="ctr"/>
            <a:r>
              <a:rPr lang="en-US" dirty="0">
                <a:latin typeface="Quattrocento" panose="02020502030000000404" pitchFamily="18" charset="0"/>
                <a:cs typeface="Heebo" pitchFamily="2" charset="-79"/>
              </a:rPr>
              <a:t>“{He | She} would be described as…”</a:t>
            </a: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D044EC7F-AB18-E01D-EBEF-A3F43C88F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2822" y="3694973"/>
            <a:ext cx="4026180" cy="2139303"/>
          </a:xfrm>
          <a:prstGeom prst="rect">
            <a:avLst/>
          </a:prstGeom>
          <a:ln w="47625">
            <a:solidFill>
              <a:schemeClr val="bg1"/>
            </a:solidFill>
          </a:ln>
          <a:effectLst>
            <a:softEdge rad="112500"/>
          </a:effectLst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BB4C9117-7DD1-04BF-310F-17688AD5B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729" y="3232218"/>
            <a:ext cx="4799268" cy="3064811"/>
          </a:xfrm>
          <a:prstGeom prst="rect">
            <a:avLst/>
          </a:prstGeom>
          <a:ln w="76200">
            <a:solidFill>
              <a:schemeClr val="bg1"/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0153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BC04953D-A717-2CC5-71CD-7AA04C950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110" y="704899"/>
            <a:ext cx="5815023" cy="784262"/>
          </a:xfrm>
        </p:spPr>
        <p:txBody>
          <a:bodyPr/>
          <a:lstStyle/>
          <a:p>
            <a:pPr algn="ctr" rtl="1"/>
            <a:r>
              <a:rPr lang="he-IL" sz="4000" dirty="0">
                <a:solidFill>
                  <a:schemeClr val="tx1"/>
                </a:solidFill>
                <a:latin typeface="Quattrocento" panose="02020502030000000404" pitchFamily="18" charset="0"/>
                <a:cs typeface="Heebo" pitchFamily="2" charset="-79"/>
              </a:rPr>
              <a:t>בעיות נוספות</a:t>
            </a:r>
            <a:endParaRPr lang="en-US" sz="4000" dirty="0">
              <a:solidFill>
                <a:schemeClr val="tx1"/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E737D0BF-8724-3B80-B4DD-3C3D13576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477" y="1758499"/>
            <a:ext cx="9801247" cy="4062071"/>
          </a:xfrm>
        </p:spPr>
        <p:txBody>
          <a:bodyPr/>
          <a:lstStyle/>
          <a:p>
            <a:pPr algn="r" rtl="1">
              <a:lnSpc>
                <a:spcPct val="150000"/>
              </a:lnSpc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פוטנציאל לשימוש זדוני</a:t>
            </a:r>
          </a:p>
          <a:p>
            <a:pPr algn="r" rtl="1">
              <a:lnSpc>
                <a:spcPct val="150000"/>
              </a:lnSpc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מחסור בחוקים ורגולציות</a:t>
            </a:r>
            <a:endParaRPr lang="en-US" sz="2000" dirty="0">
              <a:solidFill>
                <a:schemeClr val="tx2">
                  <a:lumMod val="25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צריכת אנרגיה גבוהה</a:t>
            </a:r>
          </a:p>
          <a:p>
            <a:pPr algn="r" rtl="1">
              <a:lnSpc>
                <a:spcPct val="150000"/>
              </a:lnSpc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בעייתיות בשימוש למטרות רגישות</a:t>
            </a:r>
          </a:p>
          <a:p>
            <a:pPr algn="r" rtl="1">
              <a:lnSpc>
                <a:spcPct val="150000"/>
              </a:lnSpc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מאמצים רבים הוצעו כדי לטפל בבעיות הללו!</a:t>
            </a:r>
          </a:p>
        </p:txBody>
      </p:sp>
      <p:cxnSp>
        <p:nvCxnSpPr>
          <p:cNvPr id="21" name="Google Shape;340;p48">
            <a:extLst>
              <a:ext uri="{FF2B5EF4-FFF2-40B4-BE49-F238E27FC236}">
                <a16:creationId xmlns:a16="http://schemas.microsoft.com/office/drawing/2014/main" id="{AADBC579-76DE-410C-E186-5B1CBFD08A53}"/>
              </a:ext>
            </a:extLst>
          </p:cNvPr>
          <p:cNvCxnSpPr>
            <a:cxnSpLocks/>
          </p:cNvCxnSpPr>
          <p:nvPr/>
        </p:nvCxnSpPr>
        <p:spPr>
          <a:xfrm flipH="1">
            <a:off x="882869" y="1489161"/>
            <a:ext cx="1089922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340;p48">
            <a:extLst>
              <a:ext uri="{FF2B5EF4-FFF2-40B4-BE49-F238E27FC236}">
                <a16:creationId xmlns:a16="http://schemas.microsoft.com/office/drawing/2014/main" id="{9BD3EFC5-3E7E-EE45-7997-62CB7221FD25}"/>
              </a:ext>
            </a:extLst>
          </p:cNvPr>
          <p:cNvCxnSpPr>
            <a:cxnSpLocks/>
          </p:cNvCxnSpPr>
          <p:nvPr/>
        </p:nvCxnSpPr>
        <p:spPr>
          <a:xfrm flipH="1">
            <a:off x="5023588" y="6153100"/>
            <a:ext cx="493341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340;p48">
            <a:extLst>
              <a:ext uri="{FF2B5EF4-FFF2-40B4-BE49-F238E27FC236}">
                <a16:creationId xmlns:a16="http://schemas.microsoft.com/office/drawing/2014/main" id="{2BE43B06-2BB7-3570-4FF5-0016E6762449}"/>
              </a:ext>
            </a:extLst>
          </p:cNvPr>
          <p:cNvCxnSpPr>
            <a:cxnSpLocks/>
          </p:cNvCxnSpPr>
          <p:nvPr/>
        </p:nvCxnSpPr>
        <p:spPr>
          <a:xfrm flipH="1">
            <a:off x="7490296" y="6377913"/>
            <a:ext cx="16537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9916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B5B934A-30DB-EE26-B1FD-2D70BA75B9CF}"/>
              </a:ext>
            </a:extLst>
          </p:cNvPr>
          <p:cNvSpPr txBox="1"/>
          <p:nvPr/>
        </p:nvSpPr>
        <p:spPr>
          <a:xfrm>
            <a:off x="8308183" y="1809455"/>
            <a:ext cx="26534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sz="16000" b="1" dirty="0">
                <a:solidFill>
                  <a:schemeClr val="tx1"/>
                </a:solidFill>
                <a:latin typeface="Quattrocento" panose="02020502030000000404" pitchFamily="18" charset="0"/>
              </a:rPr>
              <a:t>06</a:t>
            </a:r>
          </a:p>
        </p:txBody>
      </p:sp>
      <p:sp>
        <p:nvSpPr>
          <p:cNvPr id="9" name="Google Shape;354;p49">
            <a:extLst>
              <a:ext uri="{FF2B5EF4-FFF2-40B4-BE49-F238E27FC236}">
                <a16:creationId xmlns:a16="http://schemas.microsoft.com/office/drawing/2014/main" id="{562FFF44-44CC-3B89-0B62-EF77C7274E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434" y="2494000"/>
            <a:ext cx="7623681" cy="187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rtl="1"/>
            <a:r>
              <a:rPr lang="he-IL" sz="8000" dirty="0">
                <a:latin typeface="Quattrocento" panose="02020502030000000404" pitchFamily="18" charset="0"/>
                <a:cs typeface="Heebo" pitchFamily="2" charset="-79"/>
              </a:rPr>
              <a:t>סיכום</a:t>
            </a:r>
            <a:br>
              <a:rPr lang="he-IL" sz="8000" dirty="0">
                <a:latin typeface="Quattrocento" panose="02020502030000000404" pitchFamily="18" charset="0"/>
                <a:cs typeface="Heebo" pitchFamily="2" charset="-79"/>
              </a:rPr>
            </a:br>
            <a:endParaRPr sz="80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AF869A4-E36D-E2A7-44E2-748D2EC005A2}"/>
              </a:ext>
            </a:extLst>
          </p:cNvPr>
          <p:cNvSpPr txBox="1"/>
          <p:nvPr/>
        </p:nvSpPr>
        <p:spPr>
          <a:xfrm>
            <a:off x="1019504" y="3253248"/>
            <a:ext cx="6981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he-IL" sz="3200" dirty="0">
                <a:solidFill>
                  <a:schemeClr val="bg2"/>
                </a:solidFill>
                <a:latin typeface="Quattrocento" panose="02020502030000000404" pitchFamily="18" charset="0"/>
                <a:cs typeface="Heebo" pitchFamily="2" charset="-79"/>
              </a:rPr>
              <a:t>מה למדנו, ולאן זה הולך</a:t>
            </a:r>
            <a:endParaRPr lang="en-US" sz="3200" dirty="0">
              <a:solidFill>
                <a:schemeClr val="bg2"/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7911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DDD18B-F008-9163-6423-0D5C640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6" y="789051"/>
            <a:ext cx="9899913" cy="649970"/>
          </a:xfrm>
        </p:spPr>
        <p:txBody>
          <a:bodyPr/>
          <a:lstStyle/>
          <a:p>
            <a:pPr algn="r" rtl="1"/>
            <a:r>
              <a:rPr lang="he-IL" sz="3200" dirty="0">
                <a:latin typeface="Quattrocento" panose="02020502030000000404" pitchFamily="18" charset="0"/>
                <a:cs typeface="Heebo" pitchFamily="2" charset="-79"/>
              </a:rPr>
              <a:t>סיכום</a:t>
            </a:r>
            <a:endParaRPr lang="en-US" sz="32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AC3DC61-52D6-01AA-2AA8-1FF26416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66" y="2052323"/>
            <a:ext cx="10357114" cy="4571990"/>
          </a:xfrm>
        </p:spPr>
        <p:txBody>
          <a:bodyPr/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העולם המודרני של הבינה המלאכותית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למידה עמוקה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עיבוד שפה טבעית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6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ראייה ממוחשבת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סדרות המודלים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GPT</a:t>
            </a:r>
            <a:r>
              <a:rPr lang="he-IL" sz="20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 ו-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CLIP</a:t>
            </a:r>
            <a:r>
              <a:rPr lang="he-IL" sz="20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 של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OpenAI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אימון מקדים, למידת העברה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העוצמה של אימון מקדים בקנה מידה רחב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ההשלכות הטמונות בקיומם של מודלים כלליים רבי עוצמה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ולאן זה הולך...?</a:t>
            </a:r>
          </a:p>
        </p:txBody>
      </p:sp>
      <p:cxnSp>
        <p:nvCxnSpPr>
          <p:cNvPr id="4" name="Google Shape;340;p48">
            <a:extLst>
              <a:ext uri="{FF2B5EF4-FFF2-40B4-BE49-F238E27FC236}">
                <a16:creationId xmlns:a16="http://schemas.microsoft.com/office/drawing/2014/main" id="{61DA2E6B-40A9-0B3C-2835-07B25B66D858}"/>
              </a:ext>
            </a:extLst>
          </p:cNvPr>
          <p:cNvCxnSpPr>
            <a:cxnSpLocks/>
          </p:cNvCxnSpPr>
          <p:nvPr/>
        </p:nvCxnSpPr>
        <p:spPr>
          <a:xfrm flipH="1">
            <a:off x="5151120" y="1836933"/>
            <a:ext cx="6474187" cy="0"/>
          </a:xfrm>
          <a:prstGeom prst="straightConnector1">
            <a:avLst/>
          </a:prstGeom>
          <a:noFill/>
          <a:ln w="9525" cap="flat" cmpd="sng">
            <a:solidFill>
              <a:schemeClr val="accent5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1544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B5B934A-30DB-EE26-B1FD-2D70BA75B9CF}"/>
              </a:ext>
            </a:extLst>
          </p:cNvPr>
          <p:cNvSpPr txBox="1"/>
          <p:nvPr/>
        </p:nvSpPr>
        <p:spPr>
          <a:xfrm>
            <a:off x="8308183" y="1809455"/>
            <a:ext cx="26534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sz="16000" b="1" dirty="0">
                <a:solidFill>
                  <a:schemeClr val="tx1"/>
                </a:solidFill>
                <a:latin typeface="Quattrocento" panose="02020502030000000404" pitchFamily="18" charset="0"/>
              </a:rPr>
              <a:t>01</a:t>
            </a:r>
          </a:p>
        </p:txBody>
      </p:sp>
      <p:sp>
        <p:nvSpPr>
          <p:cNvPr id="9" name="Google Shape;354;p49">
            <a:extLst>
              <a:ext uri="{FF2B5EF4-FFF2-40B4-BE49-F238E27FC236}">
                <a16:creationId xmlns:a16="http://schemas.microsoft.com/office/drawing/2014/main" id="{562FFF44-44CC-3B89-0B62-EF77C7274E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434" y="2494000"/>
            <a:ext cx="7623681" cy="187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rtl="1"/>
            <a:r>
              <a:rPr lang="he-IL" sz="8000" dirty="0">
                <a:latin typeface="Heebo" pitchFamily="2" charset="-79"/>
                <a:cs typeface="Heebo" pitchFamily="2" charset="-79"/>
              </a:rPr>
              <a:t>מבוא</a:t>
            </a:r>
            <a:br>
              <a:rPr lang="he-IL" sz="8000" dirty="0">
                <a:latin typeface="Heebo" pitchFamily="2" charset="-79"/>
                <a:cs typeface="Heebo" pitchFamily="2" charset="-79"/>
              </a:rPr>
            </a:br>
            <a:endParaRPr sz="8000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AF869A4-E36D-E2A7-44E2-748D2EC005A2}"/>
              </a:ext>
            </a:extLst>
          </p:cNvPr>
          <p:cNvSpPr txBox="1"/>
          <p:nvPr/>
        </p:nvSpPr>
        <p:spPr>
          <a:xfrm>
            <a:off x="1019504" y="3253248"/>
            <a:ext cx="6981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he-IL" sz="3200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העולם של הבינה המלאכותית</a:t>
            </a:r>
            <a:endParaRPr lang="en-US" sz="3200" dirty="0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29257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3D9ED9-1116-BC0A-4A9E-6462E90F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307" y="2324613"/>
            <a:ext cx="10637386" cy="2208773"/>
          </a:xfrm>
        </p:spPr>
        <p:txBody>
          <a:bodyPr anchor="ctr"/>
          <a:lstStyle/>
          <a:p>
            <a:pPr algn="ctr" rtl="1"/>
            <a:r>
              <a:rPr lang="he-IL" sz="6600" dirty="0">
                <a:solidFill>
                  <a:schemeClr val="tx1"/>
                </a:solidFill>
                <a:latin typeface="Heebo" pitchFamily="2" charset="-79"/>
                <a:cs typeface="Heebo" pitchFamily="2" charset="-79"/>
              </a:rPr>
              <a:t>תודה על ההקשבה :)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54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Stanford's John McCarthy, seminal figure of artificial intelligence is dead  at 84 | Stanford University School of Engineering">
            <a:extLst>
              <a:ext uri="{FF2B5EF4-FFF2-40B4-BE49-F238E27FC236}">
                <a16:creationId xmlns:a16="http://schemas.microsoft.com/office/drawing/2014/main" id="{8B4A0461-7C2D-F574-0557-E1FB167A3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923" y="4986291"/>
            <a:ext cx="2509705" cy="1254853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4F489B75-96E4-B2AA-5CE1-3BFC69F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sz="3600" dirty="0">
                <a:latin typeface="Heebo" pitchFamily="2" charset="-79"/>
                <a:cs typeface="Heebo" pitchFamily="2" charset="-79"/>
              </a:rPr>
              <a:t>בינה מלאכותית</a:t>
            </a:r>
            <a:endParaRPr lang="en-US" sz="3600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A8AF150-7E2F-6398-CB74-AB4D4882E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67" y="2183831"/>
            <a:ext cx="6093200" cy="3560800"/>
          </a:xfrm>
        </p:spPr>
        <p:txBody>
          <a:bodyPr/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Heebo" pitchFamily="2" charset="-79"/>
                <a:cs typeface="Heebo" pitchFamily="2" charset="-79"/>
              </a:rPr>
              <a:t>1956: נטבע המונח, כנס מחקר ראשון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Heebo" pitchFamily="2" charset="-79"/>
                <a:cs typeface="Heebo" pitchFamily="2" charset="-79"/>
              </a:rPr>
              <a:t>2023: החזית הטכנולוגית של האנושות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Heebo" pitchFamily="2" charset="-79"/>
                <a:cs typeface="Heebo" pitchFamily="2" charset="-79"/>
              </a:rPr>
              <a:t>ראייה ממוחשבת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Heebo" pitchFamily="2" charset="-79"/>
                <a:cs typeface="Heebo" pitchFamily="2" charset="-79"/>
              </a:rPr>
              <a:t>עיבוד שפה טבעית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(NLP)</a:t>
            </a:r>
            <a:endParaRPr lang="he-IL" sz="18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Artificial General Intelligence (AGI)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35BCBFA-F5BE-F967-AAA0-0191CE38DA57}"/>
              </a:ext>
            </a:extLst>
          </p:cNvPr>
          <p:cNvSpPr txBox="1"/>
          <p:nvPr/>
        </p:nvSpPr>
        <p:spPr>
          <a:xfrm>
            <a:off x="7866992" y="2564117"/>
            <a:ext cx="39518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</a:rPr>
              <a:t>“Can </a:t>
            </a:r>
            <a:r>
              <a:rPr lang="en-US" sz="4400" i="1" dirty="0">
                <a:solidFill>
                  <a:schemeClr val="tx2">
                    <a:lumMod val="10000"/>
                  </a:schemeClr>
                </a:solidFill>
                <a:latin typeface="Quattrocento" panose="02020502030000000404" pitchFamily="18" charset="0"/>
              </a:rPr>
              <a:t>Machines</a:t>
            </a:r>
            <a:endParaRPr lang="en-US" sz="4400" i="1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</a:endParaRPr>
          </a:p>
          <a:p>
            <a:r>
              <a:rPr lang="en-US" sz="4400" i="1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</a:rPr>
              <a:t> Think?”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7A13490-FE26-75AD-B2BC-40C5FABACEDE}"/>
              </a:ext>
            </a:extLst>
          </p:cNvPr>
          <p:cNvSpPr txBox="1"/>
          <p:nvPr/>
        </p:nvSpPr>
        <p:spPr>
          <a:xfrm>
            <a:off x="8061432" y="4010667"/>
            <a:ext cx="3563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Quattrocento" panose="02020502030000000404" pitchFamily="18" charset="0"/>
              </a:rPr>
              <a:t>Alan Turing, 1950</a:t>
            </a:r>
          </a:p>
        </p:txBody>
      </p:sp>
      <p:pic>
        <p:nvPicPr>
          <p:cNvPr id="1026" name="Picture 2" descr="Spot - ROBOTS: Your Guide to the World of Robotics">
            <a:extLst>
              <a:ext uri="{FF2B5EF4-FFF2-40B4-BE49-F238E27FC236}">
                <a16:creationId xmlns:a16="http://schemas.microsoft.com/office/drawing/2014/main" id="{19BDA8A6-5900-ECFF-067B-6CE9C4546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14" y="5029199"/>
            <a:ext cx="1533358" cy="115001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signing Cities for Autonomous Vehicles Collider - UC Berkeley Sutardja  Center">
            <a:extLst>
              <a:ext uri="{FF2B5EF4-FFF2-40B4-BE49-F238E27FC236}">
                <a16:creationId xmlns:a16="http://schemas.microsoft.com/office/drawing/2014/main" id="{2D2AB6FC-37BC-3A4D-A6E8-D213E8708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137" y="5029197"/>
            <a:ext cx="1864256" cy="11500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AC1AAEAB-0219-D8B6-16AF-2D0DF39AF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795" y="4854997"/>
            <a:ext cx="1171979" cy="16149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46" name="Picture 22" descr="Deep Learning applied to Computer Vision | ATRIA Innovation">
            <a:extLst>
              <a:ext uri="{FF2B5EF4-FFF2-40B4-BE49-F238E27FC236}">
                <a16:creationId xmlns:a16="http://schemas.microsoft.com/office/drawing/2014/main" id="{55E24A2A-FD09-816E-A8FD-882A264D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544" y="4888725"/>
            <a:ext cx="2324932" cy="153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What Is Natural Language Processing (NLP)?">
            <a:extLst>
              <a:ext uri="{FF2B5EF4-FFF2-40B4-BE49-F238E27FC236}">
                <a16:creationId xmlns:a16="http://schemas.microsoft.com/office/drawing/2014/main" id="{4E48D320-ED67-F413-D153-24AE12957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529" y="4823941"/>
            <a:ext cx="3014129" cy="159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Google Shape;340;p48">
            <a:extLst>
              <a:ext uri="{FF2B5EF4-FFF2-40B4-BE49-F238E27FC236}">
                <a16:creationId xmlns:a16="http://schemas.microsoft.com/office/drawing/2014/main" id="{ABDA60BD-8EF1-83C2-0597-53F717BFB601}"/>
              </a:ext>
            </a:extLst>
          </p:cNvPr>
          <p:cNvCxnSpPr>
            <a:cxnSpLocks/>
          </p:cNvCxnSpPr>
          <p:nvPr/>
        </p:nvCxnSpPr>
        <p:spPr>
          <a:xfrm flipH="1">
            <a:off x="741680" y="2111733"/>
            <a:ext cx="64741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6715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DDD18B-F008-9163-6423-0D5C640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6" y="789051"/>
            <a:ext cx="9899913" cy="649970"/>
          </a:xfrm>
        </p:spPr>
        <p:txBody>
          <a:bodyPr/>
          <a:lstStyle/>
          <a:p>
            <a:pPr algn="r" rtl="1"/>
            <a:r>
              <a:rPr lang="he-IL" sz="3200" dirty="0">
                <a:latin typeface="Heebo" pitchFamily="2" charset="-79"/>
                <a:cs typeface="Heebo" pitchFamily="2" charset="-79"/>
              </a:rPr>
              <a:t>למידת מכונה</a:t>
            </a:r>
            <a:endParaRPr lang="en-US" sz="3200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AC3DC61-52D6-01AA-2AA8-1FF26416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66" y="2200935"/>
            <a:ext cx="10357114" cy="4423378"/>
          </a:xfrm>
        </p:spPr>
        <p:txBody>
          <a:bodyPr/>
          <a:lstStyle/>
          <a:p>
            <a:pPr marL="495296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tx2">
                    <a:lumMod val="25000"/>
                  </a:schemeClr>
                </a:solidFill>
                <a:latin typeface="Heebo" pitchFamily="2" charset="-79"/>
                <a:cs typeface="Heebo" pitchFamily="2" charset="-79"/>
              </a:rPr>
              <a:t>השתפרות מניסיון</a:t>
            </a:r>
          </a:p>
          <a:p>
            <a:pPr marL="1104881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Heebo" pitchFamily="2" charset="-79"/>
                <a:cs typeface="Heebo" pitchFamily="2" charset="-79"/>
              </a:rPr>
              <a:t>למידה מפוקחת</a:t>
            </a:r>
          </a:p>
          <a:p>
            <a:pPr marL="1104881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Heebo" pitchFamily="2" charset="-79"/>
                <a:cs typeface="Heebo" pitchFamily="2" charset="-79"/>
              </a:rPr>
              <a:t>למידה לא-מפוקחת</a:t>
            </a:r>
          </a:p>
          <a:p>
            <a:pPr marL="495296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chemeClr val="tx2">
                    <a:lumMod val="25000"/>
                  </a:schemeClr>
                </a:solidFill>
                <a:latin typeface="Heebo" pitchFamily="2" charset="-79"/>
                <a:cs typeface="Heebo" pitchFamily="2" charset="-79"/>
              </a:rPr>
              <a:t>העברת למידה</a:t>
            </a:r>
          </a:p>
          <a:p>
            <a:pPr marL="1104881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Heebo" pitchFamily="2" charset="-79"/>
                <a:cs typeface="Heebo" pitchFamily="2" charset="-79"/>
              </a:rPr>
              <a:t>כוונון </a:t>
            </a:r>
            <a:r>
              <a:rPr lang="en-US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(Fine-Tuning)</a:t>
            </a:r>
            <a:endParaRPr lang="he-IL" sz="2000" dirty="0">
              <a:solidFill>
                <a:schemeClr val="tx2">
                  <a:lumMod val="25000"/>
                </a:schemeClr>
              </a:solidFill>
              <a:latin typeface="Heebo" pitchFamily="2" charset="-79"/>
              <a:cs typeface="Heebo" pitchFamily="2" charset="-79"/>
            </a:endParaRPr>
          </a:p>
          <a:p>
            <a:pPr marL="1104881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tx2">
                    <a:lumMod val="25000"/>
                  </a:schemeClr>
                </a:solidFill>
                <a:latin typeface="Heebo" pitchFamily="2" charset="-79"/>
                <a:cs typeface="Heebo" pitchFamily="2" charset="-79"/>
              </a:rPr>
              <a:t>העברת פיצ'רים מייצגים </a:t>
            </a:r>
            <a:r>
              <a:rPr lang="en-US" sz="2000" dirty="0">
                <a:solidFill>
                  <a:schemeClr val="tx2">
                    <a:lumMod val="25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(Feature Extraction)</a:t>
            </a:r>
          </a:p>
        </p:txBody>
      </p:sp>
      <p:cxnSp>
        <p:nvCxnSpPr>
          <p:cNvPr id="4" name="Google Shape;340;p48">
            <a:extLst>
              <a:ext uri="{FF2B5EF4-FFF2-40B4-BE49-F238E27FC236}">
                <a16:creationId xmlns:a16="http://schemas.microsoft.com/office/drawing/2014/main" id="{61DA2E6B-40A9-0B3C-2835-07B25B66D858}"/>
              </a:ext>
            </a:extLst>
          </p:cNvPr>
          <p:cNvCxnSpPr>
            <a:cxnSpLocks/>
          </p:cNvCxnSpPr>
          <p:nvPr/>
        </p:nvCxnSpPr>
        <p:spPr>
          <a:xfrm flipH="1">
            <a:off x="5151120" y="1836933"/>
            <a:ext cx="64741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תמונה 7">
            <a:extLst>
              <a:ext uri="{FF2B5EF4-FFF2-40B4-BE49-F238E27FC236}">
                <a16:creationId xmlns:a16="http://schemas.microsoft.com/office/drawing/2014/main" id="{F7AF0FC7-E3F3-F76C-5A74-211CA1E56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7" t="7489" r="10325" b="9531"/>
          <a:stretch/>
        </p:blipFill>
        <p:spPr>
          <a:xfrm>
            <a:off x="1581267" y="3310783"/>
            <a:ext cx="3646053" cy="2113280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3BF83C54-27EB-5D9F-1184-C5A3974827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3" t="4347" r="9991" b="8317"/>
          <a:stretch/>
        </p:blipFill>
        <p:spPr>
          <a:xfrm>
            <a:off x="1443046" y="3184402"/>
            <a:ext cx="3784274" cy="2239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תיבת טקסט 17">
                <a:extLst>
                  <a:ext uri="{FF2B5EF4-FFF2-40B4-BE49-F238E27FC236}">
                    <a16:creationId xmlns:a16="http://schemas.microsoft.com/office/drawing/2014/main" id="{076625DC-E8C5-4DFD-E036-562F36A09748}"/>
                  </a:ext>
                </a:extLst>
              </p:cNvPr>
              <p:cNvSpPr txBox="1"/>
              <p:nvPr/>
            </p:nvSpPr>
            <p:spPr>
              <a:xfrm>
                <a:off x="472431" y="3953239"/>
                <a:ext cx="5863723" cy="828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tx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 smtClean="0">
                                  <a:solidFill>
                                    <a:schemeClr val="tx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chemeClr val="tx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chemeClr val="tx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r>
                            <a:rPr lang="en-US" sz="3600" b="0" i="1" smtClean="0">
                              <a:solidFill>
                                <a:schemeClr val="tx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3600" i="1" smtClean="0">
                                  <a:solidFill>
                                    <a:schemeClr val="tx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chemeClr val="tx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sz="3600" b="0" i="1" smtClean="0">
                              <a:solidFill>
                                <a:schemeClr val="tx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</m:func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tx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b="0" i="1" smtClean="0">
                                  <a:solidFill>
                                    <a:schemeClr val="tx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chemeClr val="tx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chemeClr val="tx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̅"/>
                              <m:ctrlPr>
                                <a:rPr lang="en-US" sz="3600" b="0" i="1" smtClean="0">
                                  <a:solidFill>
                                    <a:schemeClr val="tx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solidFill>
                                    <a:schemeClr val="tx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</m:acc>
                          <m:r>
                            <a:rPr lang="en-US" sz="3600" b="0" i="1" smtClean="0">
                              <a:solidFill>
                                <a:schemeClr val="tx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3600" b="0" i="1" smtClean="0">
                              <a:solidFill>
                                <a:schemeClr val="tx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600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תיבת טקסט 17">
                <a:extLst>
                  <a:ext uri="{FF2B5EF4-FFF2-40B4-BE49-F238E27FC236}">
                    <a16:creationId xmlns:a16="http://schemas.microsoft.com/office/drawing/2014/main" id="{076625DC-E8C5-4DFD-E036-562F36A09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31" y="3953239"/>
                <a:ext cx="5863723" cy="828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תמונה 20">
            <a:extLst>
              <a:ext uri="{FF2B5EF4-FFF2-40B4-BE49-F238E27FC236}">
                <a16:creationId xmlns:a16="http://schemas.microsoft.com/office/drawing/2014/main" id="{0BDEBA0B-BD07-4354-1601-D6B0C84EA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042" y="3282490"/>
            <a:ext cx="2187109" cy="2505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תיבת טקסט 22">
                <a:extLst>
                  <a:ext uri="{FF2B5EF4-FFF2-40B4-BE49-F238E27FC236}">
                    <a16:creationId xmlns:a16="http://schemas.microsoft.com/office/drawing/2014/main" id="{A699B2F5-4B90-B04E-FE67-8F6008067897}"/>
                  </a:ext>
                </a:extLst>
              </p:cNvPr>
              <p:cNvSpPr txBox="1"/>
              <p:nvPr/>
            </p:nvSpPr>
            <p:spPr>
              <a:xfrm>
                <a:off x="816310" y="4400075"/>
                <a:ext cx="205538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3" name="תיבת טקסט 22">
                <a:extLst>
                  <a:ext uri="{FF2B5EF4-FFF2-40B4-BE49-F238E27FC236}">
                    <a16:creationId xmlns:a16="http://schemas.microsoft.com/office/drawing/2014/main" id="{A699B2F5-4B90-B04E-FE67-8F6008067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10" y="4400075"/>
                <a:ext cx="205538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66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allAtOnce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B5B934A-30DB-EE26-B1FD-2D70BA75B9CF}"/>
              </a:ext>
            </a:extLst>
          </p:cNvPr>
          <p:cNvSpPr txBox="1"/>
          <p:nvPr/>
        </p:nvSpPr>
        <p:spPr>
          <a:xfrm>
            <a:off x="8308183" y="1809455"/>
            <a:ext cx="265349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sz="16000" b="1" dirty="0">
                <a:solidFill>
                  <a:schemeClr val="tx1"/>
                </a:solidFill>
                <a:latin typeface="Quattrocento" panose="02020502030000000404" pitchFamily="18" charset="0"/>
              </a:rPr>
              <a:t>02</a:t>
            </a:r>
          </a:p>
        </p:txBody>
      </p:sp>
      <p:sp>
        <p:nvSpPr>
          <p:cNvPr id="9" name="Google Shape;354;p49">
            <a:extLst>
              <a:ext uri="{FF2B5EF4-FFF2-40B4-BE49-F238E27FC236}">
                <a16:creationId xmlns:a16="http://schemas.microsoft.com/office/drawing/2014/main" id="{562FFF44-44CC-3B89-0B62-EF77C7274E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434" y="2494000"/>
            <a:ext cx="7623681" cy="187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rtl="1"/>
            <a:r>
              <a:rPr lang="he-IL" sz="8000" dirty="0">
                <a:latin typeface="Heebo" pitchFamily="2" charset="-79"/>
                <a:cs typeface="Heebo" pitchFamily="2" charset="-79"/>
              </a:rPr>
              <a:t>למידה עמוקה</a:t>
            </a:r>
            <a:br>
              <a:rPr lang="he-IL" sz="8000" dirty="0">
                <a:latin typeface="Heebo" pitchFamily="2" charset="-79"/>
                <a:cs typeface="Heebo" pitchFamily="2" charset="-79"/>
              </a:rPr>
            </a:br>
            <a:endParaRPr sz="8000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AF869A4-E36D-E2A7-44E2-748D2EC005A2}"/>
              </a:ext>
            </a:extLst>
          </p:cNvPr>
          <p:cNvSpPr txBox="1"/>
          <p:nvPr/>
        </p:nvSpPr>
        <p:spPr>
          <a:xfrm>
            <a:off x="1019504" y="3253248"/>
            <a:ext cx="69368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buNone/>
            </a:pPr>
            <a:r>
              <a:rPr lang="he-IL" sz="3200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רקע וארכיטקטורות </a:t>
            </a:r>
            <a:endParaRPr lang="en-US" sz="3200" dirty="0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83717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013694D1-FBDA-3EA7-BC72-F65266303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0195" y="1288047"/>
            <a:ext cx="6093200" cy="753600"/>
          </a:xfrm>
        </p:spPr>
        <p:txBody>
          <a:bodyPr/>
          <a:lstStyle/>
          <a:p>
            <a:pPr algn="r" rtl="1"/>
            <a:r>
              <a:rPr lang="he-IL" sz="3600" dirty="0">
                <a:latin typeface="Heebo" pitchFamily="2" charset="-79"/>
                <a:cs typeface="Heebo" pitchFamily="2" charset="-79"/>
              </a:rPr>
              <a:t>רשתות נוירונים מלאכותיות</a:t>
            </a:r>
            <a:endParaRPr lang="en-US" sz="3600" dirty="0">
              <a:latin typeface="Heebo" pitchFamily="2" charset="-79"/>
              <a:cs typeface="Heebo" pitchFamily="2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מציין מיקום טקסט 2">
                <a:extLst>
                  <a:ext uri="{FF2B5EF4-FFF2-40B4-BE49-F238E27FC236}">
                    <a16:creationId xmlns:a16="http://schemas.microsoft.com/office/drawing/2014/main" id="{DE9199C4-F449-3FA1-4546-E2D502641D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0908" y="2113744"/>
                <a:ext cx="6302487" cy="4211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Quattrocento"/>
                  <a:buNone/>
                  <a:defRPr sz="1867" b="0" i="0" u="none" strike="noStrike" cap="none">
                    <a:solidFill>
                      <a:schemeClr val="dk2"/>
                    </a:solidFill>
                    <a:latin typeface="Quattrocento"/>
                    <a:ea typeface="Quattrocento"/>
                    <a:cs typeface="Quattrocento"/>
                    <a:sym typeface="Quattrocento"/>
                  </a:defRPr>
                </a:lvl1pPr>
                <a:lvl2pPr marL="914400" marR="0" lvl="1" indent="-317500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Quattrocento"/>
                  <a:buNone/>
                  <a:defRPr sz="1867" b="0" i="0" u="none" strike="noStrike" cap="none">
                    <a:solidFill>
                      <a:schemeClr val="dk2"/>
                    </a:solidFill>
                    <a:latin typeface="Quattrocento"/>
                    <a:ea typeface="Quattrocento"/>
                    <a:cs typeface="Quattrocento"/>
                    <a:sym typeface="Quattrocento"/>
                  </a:defRPr>
                </a:lvl2pPr>
                <a:lvl3pPr marL="1371600" marR="0" lvl="2" indent="-317500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Quattrocento"/>
                  <a:buNone/>
                  <a:defRPr sz="1867" b="0" i="0" u="none" strike="noStrike" cap="none">
                    <a:solidFill>
                      <a:schemeClr val="dk2"/>
                    </a:solidFill>
                    <a:latin typeface="Quattrocento"/>
                    <a:ea typeface="Quattrocento"/>
                    <a:cs typeface="Quattrocento"/>
                    <a:sym typeface="Quattrocento"/>
                  </a:defRPr>
                </a:lvl3pPr>
                <a:lvl4pPr marL="1828800" marR="0" lvl="3" indent="-317500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Quattrocento"/>
                  <a:buNone/>
                  <a:defRPr sz="1867" b="0" i="0" u="none" strike="noStrike" cap="none">
                    <a:solidFill>
                      <a:schemeClr val="dk2"/>
                    </a:solidFill>
                    <a:latin typeface="Quattrocento"/>
                    <a:ea typeface="Quattrocento"/>
                    <a:cs typeface="Quattrocento"/>
                    <a:sym typeface="Quattrocento"/>
                  </a:defRPr>
                </a:lvl4pPr>
                <a:lvl5pPr marL="2286000" marR="0" lvl="4" indent="-317500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Quattrocento"/>
                  <a:buNone/>
                  <a:defRPr sz="1867" b="0" i="0" u="none" strike="noStrike" cap="none">
                    <a:solidFill>
                      <a:schemeClr val="dk2"/>
                    </a:solidFill>
                    <a:latin typeface="Quattrocento"/>
                    <a:ea typeface="Quattrocento"/>
                    <a:cs typeface="Quattrocento"/>
                    <a:sym typeface="Quattrocento"/>
                  </a:defRPr>
                </a:lvl5pPr>
                <a:lvl6pPr marL="2743200" marR="0" lvl="5" indent="-317500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Quattrocento"/>
                  <a:buNone/>
                  <a:defRPr sz="1867" b="0" i="0" u="none" strike="noStrike" cap="none">
                    <a:solidFill>
                      <a:schemeClr val="dk2"/>
                    </a:solidFill>
                    <a:latin typeface="Quattrocento"/>
                    <a:ea typeface="Quattrocento"/>
                    <a:cs typeface="Quattrocento"/>
                    <a:sym typeface="Quattrocento"/>
                  </a:defRPr>
                </a:lvl6pPr>
                <a:lvl7pPr marL="3200400" marR="0" lvl="6" indent="-317500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Quattrocento"/>
                  <a:buNone/>
                  <a:defRPr sz="1867" b="0" i="0" u="none" strike="noStrike" cap="none">
                    <a:solidFill>
                      <a:schemeClr val="dk2"/>
                    </a:solidFill>
                    <a:latin typeface="Quattrocento"/>
                    <a:ea typeface="Quattrocento"/>
                    <a:cs typeface="Quattrocento"/>
                    <a:sym typeface="Quattrocento"/>
                  </a:defRPr>
                </a:lvl7pPr>
                <a:lvl8pPr marL="3657600" marR="0" lvl="7" indent="-317500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Quattrocento"/>
                  <a:buNone/>
                  <a:defRPr sz="1867" b="0" i="0" u="none" strike="noStrike" cap="none">
                    <a:solidFill>
                      <a:schemeClr val="dk2"/>
                    </a:solidFill>
                    <a:latin typeface="Quattrocento"/>
                    <a:ea typeface="Quattrocento"/>
                    <a:cs typeface="Quattrocento"/>
                    <a:sym typeface="Quattrocento"/>
                  </a:defRPr>
                </a:lvl8pPr>
                <a:lvl9pPr marL="4114800" marR="0" lvl="8" indent="-317500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Quattrocento"/>
                  <a:buNone/>
                  <a:defRPr sz="1867" b="0" i="0" u="none" strike="noStrike" cap="none">
                    <a:solidFill>
                      <a:schemeClr val="dk2"/>
                    </a:solidFill>
                    <a:latin typeface="Quattrocento"/>
                    <a:ea typeface="Quattrocento"/>
                    <a:cs typeface="Quattrocento"/>
                    <a:sym typeface="Quattrocento"/>
                  </a:defRPr>
                </a:lvl9pPr>
              </a:lstStyle>
              <a:p>
                <a:pPr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he-IL" sz="1800" dirty="0">
                    <a:solidFill>
                      <a:schemeClr val="bg2">
                        <a:lumMod val="50000"/>
                      </a:schemeClr>
                    </a:solidFill>
                    <a:latin typeface="Heebo" pitchFamily="2" charset="-79"/>
                    <a:cs typeface="Heebo" pitchFamily="2" charset="-79"/>
                  </a:rPr>
                  <a:t>מיפוי של קלט לפלט</a:t>
                </a:r>
              </a:p>
              <a:p>
                <a:pPr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he-IL" sz="1800" dirty="0">
                    <a:solidFill>
                      <a:schemeClr val="bg2">
                        <a:lumMod val="50000"/>
                      </a:schemeClr>
                    </a:solidFill>
                    <a:latin typeface="Heebo" pitchFamily="2" charset="-79"/>
                    <a:cs typeface="Heebo" pitchFamily="2" charset="-79"/>
                  </a:rPr>
                  <a:t>הרכבה של </a:t>
                </a:r>
                <a:r>
                  <a:rPr lang="he-IL" sz="1800" b="1" dirty="0">
                    <a:solidFill>
                      <a:schemeClr val="bg2">
                        <a:lumMod val="50000"/>
                      </a:schemeClr>
                    </a:solidFill>
                    <a:latin typeface="Heebo" pitchFamily="2" charset="-79"/>
                    <a:cs typeface="Heebo" pitchFamily="2" charset="-79"/>
                  </a:rPr>
                  <a:t>שכבות</a:t>
                </a:r>
                <a:endParaRPr lang="he-IL" sz="1800" dirty="0">
                  <a:solidFill>
                    <a:schemeClr val="bg2">
                      <a:lumMod val="50000"/>
                    </a:schemeClr>
                  </a:solidFill>
                  <a:latin typeface="Heebo" pitchFamily="2" charset="-79"/>
                  <a:cs typeface="Heebo" pitchFamily="2" charset="-79"/>
                </a:endParaRPr>
              </a:p>
              <a:p>
                <a:pPr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he-IL" sz="1800" dirty="0">
                    <a:solidFill>
                      <a:schemeClr val="bg2">
                        <a:lumMod val="50000"/>
                      </a:schemeClr>
                    </a:solidFill>
                    <a:latin typeface="Heebo" pitchFamily="2" charset="-79"/>
                    <a:cs typeface="Heebo" pitchFamily="2" charset="-79"/>
                  </a:rPr>
                  <a:t>סט פרמטרים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e-IL" sz="1800" b="0" i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Θ</m:t>
                    </m:r>
                  </m:oMath>
                </a14:m>
                <a:r>
                  <a:rPr lang="he-IL" sz="1800" dirty="0">
                    <a:solidFill>
                      <a:schemeClr val="bg2">
                        <a:lumMod val="50000"/>
                      </a:schemeClr>
                    </a:solidFill>
                    <a:latin typeface="Heebo" pitchFamily="2" charset="-79"/>
                    <a:cs typeface="Heebo" pitchFamily="2" charset="-79"/>
                  </a:rPr>
                  <a:t>, היפותזה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  <m:t>Θ</m:t>
                        </m:r>
                      </m:sub>
                    </m:sSub>
                  </m:oMath>
                </a14:m>
                <a:endParaRPr lang="he-IL" sz="1800" b="1" dirty="0">
                  <a:solidFill>
                    <a:schemeClr val="bg2">
                      <a:lumMod val="50000"/>
                    </a:schemeClr>
                  </a:solidFill>
                  <a:latin typeface="Heebo" pitchFamily="2" charset="-79"/>
                  <a:cs typeface="Heebo" pitchFamily="2" charset="-79"/>
                </a:endParaRPr>
              </a:p>
              <a:p>
                <a:pPr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he-IL" sz="1800" dirty="0">
                    <a:solidFill>
                      <a:schemeClr val="bg2">
                        <a:lumMod val="50000"/>
                      </a:schemeClr>
                    </a:solidFill>
                    <a:latin typeface="Heebo" pitchFamily="2" charset="-79"/>
                    <a:cs typeface="Heebo" pitchFamily="2" charset="-79"/>
                  </a:rPr>
                  <a:t>שכבת האופרטור הלינארי: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𝐿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𝑊𝑥</m:t>
                    </m:r>
                    <m:r>
                      <a:rPr lang="en-US" sz="18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𝑏</m:t>
                    </m:r>
                  </m:oMath>
                </a14:m>
                <a:endParaRPr lang="en-US" sz="1800" b="0" dirty="0">
                  <a:solidFill>
                    <a:schemeClr val="bg2">
                      <a:lumMod val="50000"/>
                    </a:schemeClr>
                  </a:solidFill>
                  <a:latin typeface="Heebo" pitchFamily="2" charset="-79"/>
                  <a:cs typeface="Heebo" pitchFamily="2" charset="-79"/>
                </a:endParaRPr>
              </a:p>
              <a:p>
                <a:pPr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he-IL" sz="1800" dirty="0">
                    <a:solidFill>
                      <a:schemeClr val="bg2">
                        <a:lumMod val="50000"/>
                      </a:schemeClr>
                    </a:solidFill>
                    <a:latin typeface="Heebo" pitchFamily="2" charset="-79"/>
                    <a:cs typeface="Heebo" pitchFamily="2" charset="-79"/>
                  </a:rPr>
                  <a:t>פונקציית אקטיבציה</a:t>
                </a:r>
              </a:p>
            </p:txBody>
          </p:sp>
        </mc:Choice>
        <mc:Fallback>
          <p:sp>
            <p:nvSpPr>
              <p:cNvPr id="9" name="מציין מיקום טקסט 2">
                <a:extLst>
                  <a:ext uri="{FF2B5EF4-FFF2-40B4-BE49-F238E27FC236}">
                    <a16:creationId xmlns:a16="http://schemas.microsoft.com/office/drawing/2014/main" id="{DE9199C4-F449-3FA1-4546-E2D50264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08" y="2113744"/>
                <a:ext cx="6302487" cy="42119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oogle Shape;340;p48">
            <a:extLst>
              <a:ext uri="{FF2B5EF4-FFF2-40B4-BE49-F238E27FC236}">
                <a16:creationId xmlns:a16="http://schemas.microsoft.com/office/drawing/2014/main" id="{23BDFDEF-4E6C-FAEB-ABA8-466D344A4054}"/>
              </a:ext>
            </a:extLst>
          </p:cNvPr>
          <p:cNvCxnSpPr>
            <a:cxnSpLocks/>
          </p:cNvCxnSpPr>
          <p:nvPr/>
        </p:nvCxnSpPr>
        <p:spPr>
          <a:xfrm flipH="1">
            <a:off x="5290908" y="2041647"/>
            <a:ext cx="64741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תיבת טקסט 11">
                <a:extLst>
                  <a:ext uri="{FF2B5EF4-FFF2-40B4-BE49-F238E27FC236}">
                    <a16:creationId xmlns:a16="http://schemas.microsoft.com/office/drawing/2014/main" id="{8EA57A2F-E790-AAC8-8734-72B5039562A4}"/>
                  </a:ext>
                </a:extLst>
              </p:cNvPr>
              <p:cNvSpPr txBox="1"/>
              <p:nvPr/>
            </p:nvSpPr>
            <p:spPr>
              <a:xfrm>
                <a:off x="5801817" y="4642637"/>
                <a:ext cx="22527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Heebo" pitchFamily="2" charset="-79"/>
                        </a:rPr>
                        <m:t>𝑅𝑒𝐿𝑈</m:t>
                      </m:r>
                      <m:r>
                        <a:rPr lang="en-US" sz="16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Heebo" pitchFamily="2" charset="-79"/>
                        </a:rPr>
                        <m:t>:</m:t>
                      </m:r>
                      <m:r>
                        <a:rPr lang="en-US" sz="16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Heebo" pitchFamily="2" charset="-79"/>
                        </a:rPr>
                        <m:t>ℝ</m:t>
                      </m:r>
                      <m:r>
                        <a:rPr lang="en-US" sz="16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Heebo" pitchFamily="2" charset="-79"/>
                        </a:rPr>
                        <m:t>→</m:t>
                      </m:r>
                      <m:r>
                        <a:rPr lang="en-US" sz="16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Heebo" pitchFamily="2" charset="-79"/>
                        </a:rPr>
                        <m:t>ℝ</m:t>
                      </m:r>
                    </m:oMath>
                  </m:oMathPara>
                </a14:m>
                <a:endParaRPr lang="en-US" sz="1600" dirty="0">
                  <a:solidFill>
                    <a:schemeClr val="bg2">
                      <a:lumMod val="50000"/>
                    </a:schemeClr>
                  </a:solidFill>
                  <a:cs typeface="Heebo" pitchFamily="2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Heebo" pitchFamily="2" charset="-79"/>
                        </a:rPr>
                        <m:t>𝑅𝑒𝐿𝑈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Heebo" pitchFamily="2" charset="-79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Heebo" pitchFamily="2" charset="-79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Heebo" pitchFamily="2" charset="-79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Heebo" pitchFamily="2" charset="-79"/>
                        </a:rPr>
                        <m:t>max</m:t>
                      </m:r>
                      <m:r>
                        <a:rPr lang="en-US" sz="16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Heebo" pitchFamily="2" charset="-79"/>
                        </a:rPr>
                        <m:t>⁡(</m:t>
                      </m:r>
                      <m:r>
                        <a:rPr lang="en-US" sz="16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Heebo" pitchFamily="2" charset="-79"/>
                        </a:rPr>
                        <m:t>0</m:t>
                      </m:r>
                      <m:r>
                        <a:rPr lang="en-US" sz="16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Heebo" pitchFamily="2" charset="-79"/>
                        </a:rPr>
                        <m:t>, </m:t>
                      </m:r>
                      <m:r>
                        <a:rPr lang="en-US" sz="16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Heebo" pitchFamily="2" charset="-79"/>
                        </a:rPr>
                        <m:t>𝑥</m:t>
                      </m:r>
                      <m:r>
                        <a:rPr lang="en-US" sz="16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Heebo" pitchFamily="2" charset="-79"/>
                        </a:rPr>
                        <m:t>)</m:t>
                      </m:r>
                    </m:oMath>
                  </m:oMathPara>
                </a14:m>
                <a:endParaRPr lang="en-US" sz="1600" b="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cs typeface="Heebo" pitchFamily="2" charset="-79"/>
                </a:endParaRPr>
              </a:p>
            </p:txBody>
          </p:sp>
        </mc:Choice>
        <mc:Fallback xmlns="">
          <p:sp>
            <p:nvSpPr>
              <p:cNvPr id="12" name="תיבת טקסט 11">
                <a:extLst>
                  <a:ext uri="{FF2B5EF4-FFF2-40B4-BE49-F238E27FC236}">
                    <a16:creationId xmlns:a16="http://schemas.microsoft.com/office/drawing/2014/main" id="{8EA57A2F-E790-AAC8-8734-72B503956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817" y="4642637"/>
                <a:ext cx="2252715" cy="584775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תיבת טקסט 12">
                <a:extLst>
                  <a:ext uri="{FF2B5EF4-FFF2-40B4-BE49-F238E27FC236}">
                    <a16:creationId xmlns:a16="http://schemas.microsoft.com/office/drawing/2014/main" id="{A061139D-4E9F-2DC8-EE7E-739FA7C71E54}"/>
                  </a:ext>
                </a:extLst>
              </p:cNvPr>
              <p:cNvSpPr txBox="1"/>
              <p:nvPr/>
            </p:nvSpPr>
            <p:spPr>
              <a:xfrm>
                <a:off x="8546795" y="5016422"/>
                <a:ext cx="2513482" cy="89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Heebo" pitchFamily="2" charset="-79"/>
                        </a:rPr>
                        <m:t>𝑆𝑜𝑓𝑡𝑚𝑎𝑥</m:t>
                      </m:r>
                      <m:r>
                        <a:rPr lang="en-US" sz="16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Heebo" pitchFamily="2" charset="-79"/>
                        </a:rPr>
                        <m:t> 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Heebo" pitchFamily="2" charset="-79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Heebo" pitchFamily="2" charset="-79"/>
                            </a:rPr>
                            <m:t>ℝ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Heebo" pitchFamily="2" charset="-79"/>
                            </a:rPr>
                            <m:t>𝑛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Heebo" pitchFamily="2" charset="-79"/>
                        </a:rPr>
                        <m:t>→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Heebo" pitchFamily="2" charset="-79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ebo" pitchFamily="2" charset="-79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ebo" pitchFamily="2" charset="-79"/>
                                </a:rPr>
                                <m:t>0</m:t>
                              </m:r>
                              <m:r>
                                <a:rPr lang="en-US" sz="16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ebo" pitchFamily="2" charset="-79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ebo" pitchFamily="2" charset="-79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Heebo" pitchFamily="2" charset="-79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cs typeface="Heebo" pitchFamily="2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Heebo" pitchFamily="2" charset="-79"/>
                        </a:rPr>
                        <m:t>𝑆𝑜𝑓𝑡𝑚𝑎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Heebo" pitchFamily="2" charset="-79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Heebo" pitchFamily="2" charset="-79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Heebo" pitchFamily="2" charset="-79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Heebo" pitchFamily="2" charset="-79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Heebo" pitchFamily="2" charset="-79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Heebo" pitchFamily="2" charset="-79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Heebo" pitchFamily="2" charset="-79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ebo" pitchFamily="2" charset="-79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ebo" pitchFamily="2" charset="-79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ebo" pitchFamily="2" charset="-79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ebo" pitchFamily="2" charset="-79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ebo" pitchFamily="2" charset="-79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6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ebo" pitchFamily="2" charset="-79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ebo" pitchFamily="2" charset="-79"/>
                                </a:rPr>
                                <m:t>𝑗</m:t>
                              </m:r>
                              <m:r>
                                <a:rPr lang="en-US" sz="16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ebo" pitchFamily="2" charset="-79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ebo" pitchFamily="2" charset="-79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ebo" pitchFamily="2" charset="-79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ebo" pitchFamily="2" charset="-79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ebo" pitchFamily="2" charset="-79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ebo" pitchFamily="2" charset="-79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Heebo" pitchFamily="2" charset="-79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Heebo" pitchFamily="2" charset="-79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Heebo" pitchFamily="2" charset="-79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160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cs typeface="Heebo" pitchFamily="2" charset="-79"/>
                </a:endParaRPr>
              </a:p>
            </p:txBody>
          </p:sp>
        </mc:Choice>
        <mc:Fallback xmlns="">
          <p:sp>
            <p:nvSpPr>
              <p:cNvPr id="13" name="תיבת טקסט 12">
                <a:extLst>
                  <a:ext uri="{FF2B5EF4-FFF2-40B4-BE49-F238E27FC236}">
                    <a16:creationId xmlns:a16="http://schemas.microsoft.com/office/drawing/2014/main" id="{A061139D-4E9F-2DC8-EE7E-739FA7C71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795" y="5016422"/>
                <a:ext cx="2513482" cy="897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תמונה 14">
            <a:extLst>
              <a:ext uri="{FF2B5EF4-FFF2-40B4-BE49-F238E27FC236}">
                <a16:creationId xmlns:a16="http://schemas.microsoft.com/office/drawing/2014/main" id="{B3B871D1-2B63-94BD-9974-F3C54F695F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57" y="5227412"/>
            <a:ext cx="1666240" cy="866552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1E9CA095-EEB8-789A-52EB-A144367B25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5" y="2185878"/>
            <a:ext cx="3649671" cy="2592967"/>
          </a:xfrm>
          <a:prstGeom prst="rect">
            <a:avLst/>
          </a:prstGeom>
        </p:spPr>
      </p:pic>
      <p:sp>
        <p:nvSpPr>
          <p:cNvPr id="19" name="מלבן: פינות אלכסוניות מעוגלות 18">
            <a:extLst>
              <a:ext uri="{FF2B5EF4-FFF2-40B4-BE49-F238E27FC236}">
                <a16:creationId xmlns:a16="http://schemas.microsoft.com/office/drawing/2014/main" id="{19D6A5FE-E711-B968-E71E-7EC379A2A159}"/>
              </a:ext>
            </a:extLst>
          </p:cNvPr>
          <p:cNvSpPr/>
          <p:nvPr/>
        </p:nvSpPr>
        <p:spPr>
          <a:xfrm>
            <a:off x="5661679" y="4472930"/>
            <a:ext cx="2532993" cy="1924819"/>
          </a:xfrm>
          <a:prstGeom prst="round2DiagRect">
            <a:avLst>
              <a:gd name="adj1" fmla="val 16667"/>
              <a:gd name="adj2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מלבן: פינות אלכסוניות מעוגלות 19">
            <a:extLst>
              <a:ext uri="{FF2B5EF4-FFF2-40B4-BE49-F238E27FC236}">
                <a16:creationId xmlns:a16="http://schemas.microsoft.com/office/drawing/2014/main" id="{CEBDFF77-9232-1AC6-A1B5-0E6500322F14}"/>
              </a:ext>
            </a:extLst>
          </p:cNvPr>
          <p:cNvSpPr/>
          <p:nvPr/>
        </p:nvSpPr>
        <p:spPr>
          <a:xfrm>
            <a:off x="8528001" y="4502886"/>
            <a:ext cx="2532993" cy="1924819"/>
          </a:xfrm>
          <a:prstGeom prst="round2DiagRect">
            <a:avLst>
              <a:gd name="adj1" fmla="val 16667"/>
              <a:gd name="adj2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3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BC04953D-A717-2CC5-71CD-7AA04C950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110" y="704899"/>
            <a:ext cx="5815023" cy="784262"/>
          </a:xfrm>
        </p:spPr>
        <p:txBody>
          <a:bodyPr/>
          <a:lstStyle/>
          <a:p>
            <a:pPr algn="ctr" rtl="1"/>
            <a:r>
              <a:rPr lang="he-IL" sz="4000" dirty="0">
                <a:solidFill>
                  <a:schemeClr val="tx1"/>
                </a:solidFill>
                <a:latin typeface="Quattrocento" panose="02020502030000000404" pitchFamily="18" charset="0"/>
                <a:cs typeface="Heebo" pitchFamily="2" charset="-79"/>
              </a:rPr>
              <a:t>למידה עמוקה</a:t>
            </a:r>
            <a:endParaRPr lang="en-US" sz="4000" dirty="0">
              <a:solidFill>
                <a:schemeClr val="tx1"/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מציין מיקום תוכן 4">
                <a:extLst>
                  <a:ext uri="{FF2B5EF4-FFF2-40B4-BE49-F238E27FC236}">
                    <a16:creationId xmlns:a16="http://schemas.microsoft.com/office/drawing/2014/main" id="{E737D0BF-8724-3B80-B4DD-3C3D135768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1477" y="1758499"/>
                <a:ext cx="9801247" cy="4062071"/>
              </a:xfrm>
            </p:spPr>
            <p:txBody>
              <a:bodyPr/>
              <a:lstStyle/>
              <a:p>
                <a:pPr algn="r" rtl="1">
                  <a:lnSpc>
                    <a:spcPct val="150000"/>
                  </a:lnSpc>
                </a:pPr>
                <a:r>
                  <a:rPr lang="he-IL" dirty="0">
                    <a:solidFill>
                      <a:schemeClr val="tx2">
                        <a:lumMod val="25000"/>
                      </a:schemeClr>
                    </a:solidFill>
                    <a:latin typeface="Quattrocento" panose="02020502030000000404" pitchFamily="18" charset="0"/>
                    <a:cs typeface="Heebo" pitchFamily="2" charset="-79"/>
                  </a:rPr>
                  <a:t>התאמת ההיפותזה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  <m:t>Θ</m:t>
                        </m:r>
                      </m:sub>
                    </m:sSub>
                    <m:r>
                      <a:rPr lang="en-US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:</m:t>
                    </m:r>
                    <m:r>
                      <a:rPr lang="en-US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𝒳</m:t>
                    </m:r>
                    <m:r>
                      <a:rPr lang="en-US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→</m:t>
                    </m:r>
                    <m:r>
                      <a:rPr lang="en-US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𝒴</m:t>
                    </m:r>
                  </m:oMath>
                </a14:m>
                <a:r>
                  <a:rPr lang="he-IL" dirty="0">
                    <a:solidFill>
                      <a:schemeClr val="tx2">
                        <a:lumMod val="25000"/>
                      </a:schemeClr>
                    </a:solidFill>
                    <a:latin typeface="Quattrocento" panose="02020502030000000404" pitchFamily="18" charset="0"/>
                    <a:cs typeface="Heebo" pitchFamily="2" charset="-79"/>
                  </a:rPr>
                  <a:t> למיפוי חבוי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𝑓</m:t>
                    </m:r>
                    <m:r>
                      <a:rPr lang="en-US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:</m:t>
                    </m:r>
                    <m:r>
                      <a:rPr lang="en-US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𝒳</m:t>
                    </m:r>
                    <m:r>
                      <a:rPr lang="en-US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→</m:t>
                    </m:r>
                    <m:r>
                      <a:rPr lang="en-US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𝒴</m:t>
                    </m:r>
                  </m:oMath>
                </a14:m>
                <a:endParaRPr lang="he-IL" b="0" dirty="0">
                  <a:solidFill>
                    <a:schemeClr val="tx2">
                      <a:lumMod val="25000"/>
                    </a:schemeClr>
                  </a:solidFill>
                  <a:latin typeface="Quattrocento" panose="02020502030000000404" pitchFamily="18" charset="0"/>
                  <a:cs typeface="Heebo" pitchFamily="2" charset="-79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he-IL" dirty="0">
                    <a:solidFill>
                      <a:schemeClr val="tx2">
                        <a:lumMod val="25000"/>
                      </a:schemeClr>
                    </a:solidFill>
                    <a:latin typeface="Quattrocento" panose="02020502030000000404" pitchFamily="18" charset="0"/>
                    <a:cs typeface="Heebo" pitchFamily="2" charset="-79"/>
                  </a:rPr>
                  <a:t>סט דוגמאות: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Heebo" pitchFamily="2" charset="-79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ebo" pitchFamily="2" charset="-79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ebo" pitchFamily="2" charset="-79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ebo" pitchFamily="2" charset="-79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Heebo" pitchFamily="2" charset="-79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ebo" pitchFamily="2" charset="-79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ebo" pitchFamily="2" charset="-79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ebo" pitchFamily="2" charset="-79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Heebo" pitchFamily="2" charset="-79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ebo" pitchFamily="2" charset="-79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ebo" pitchFamily="2" charset="-79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ebo" pitchFamily="2" charset="-79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Heebo" pitchFamily="2" charset="-79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ebo" pitchFamily="2" charset="-79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ebo" pitchFamily="2" charset="-79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ebo" pitchFamily="2" charset="-79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 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=</m:t>
                    </m:r>
                    <m:r>
                      <a:rPr lang="en-US" i="1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𝑓</m:t>
                    </m:r>
                    <m:r>
                      <a:rPr lang="en-US" i="1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)</m:t>
                    </m:r>
                  </m:oMath>
                </a14:m>
                <a:endParaRPr lang="he-IL" dirty="0">
                  <a:solidFill>
                    <a:schemeClr val="tx2">
                      <a:lumMod val="25000"/>
                    </a:schemeClr>
                  </a:solidFill>
                  <a:latin typeface="Quattrocento" panose="02020502030000000404" pitchFamily="18" charset="0"/>
                  <a:cs typeface="Heebo" pitchFamily="2" charset="-79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he-IL" dirty="0">
                    <a:solidFill>
                      <a:schemeClr val="tx2">
                        <a:lumMod val="25000"/>
                      </a:schemeClr>
                    </a:solidFill>
                    <a:latin typeface="Quattrocento" panose="02020502030000000404" pitchFamily="18" charset="0"/>
                    <a:cs typeface="Heebo" pitchFamily="2" charset="-79"/>
                  </a:rPr>
                  <a:t>מזעור השגיאה הממוצעת:</a:t>
                </a:r>
                <a:endParaRPr lang="en-US" dirty="0">
                  <a:solidFill>
                    <a:schemeClr val="tx2">
                      <a:lumMod val="25000"/>
                    </a:schemeClr>
                  </a:solidFill>
                  <a:latin typeface="Quattrocento" panose="02020502030000000404" pitchFamily="18" charset="0"/>
                  <a:cs typeface="Heebo" pitchFamily="2" charset="-79"/>
                </a:endParaRPr>
              </a:p>
              <a:p>
                <a:pPr lvl="1" algn="r" rtl="1"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Heebo" pitchFamily="2" charset="-79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Heebo" pitchFamily="2" charset="-79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Heebo" pitchFamily="2" charset="-79"/>
                              </a:rPr>
                              <m:t>Θ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  <m:t>ℒ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Heebo" pitchFamily="2" charset="-79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Heebo" pitchFamily="2" charset="-79"/>
                              </a:rPr>
                              <m:t>Θ</m:t>
                            </m:r>
                          </m:e>
                        </m:d>
                        <m:r>
                          <a:rPr lang="en-US" sz="1600" i="1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Heebo" pitchFamily="2" charset="-79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Heebo" pitchFamily="2" charset="-79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i="1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Heebo" pitchFamily="2" charset="-79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600" i="1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Heebo" pitchFamily="2" charset="-79"/>
                              </a:rPr>
                            </m:ctrlPr>
                          </m:naryPr>
                          <m:sub/>
                          <m:sup/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solidFill>
                                      <a:schemeClr val="tx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ebo" pitchFamily="2" charset="-79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ebo" pitchFamily="2" charset="-79"/>
                                  </a:rPr>
                                  <m:t>ℒ</m:t>
                                </m:r>
                              </m:e>
                            </m:acc>
                            <m:r>
                              <a:rPr lang="en-US" sz="1600" i="1" dirty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Heebo" pitchFamily="2" charset="-79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tx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ebo" pitchFamily="2" charset="-79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tx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ebo" pitchFamily="2" charset="-79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tx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ebo" pitchFamily="2" charset="-79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 dirty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Heebo" pitchFamily="2" charset="-79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tx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ebo" pitchFamily="2" charset="-79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dirty="0" smtClean="0">
                                    <a:solidFill>
                                      <a:schemeClr val="tx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ebo" pitchFamily="2" charset="-79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dirty="0" smtClean="0">
                                    <a:solidFill>
                                      <a:schemeClr val="tx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ebo" pitchFamily="2" charset="-79"/>
                                  </a:rPr>
                                  <m:t>Θ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 dirty="0">
                                    <a:solidFill>
                                      <a:schemeClr val="tx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ebo" pitchFamily="2" charset="-79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chemeClr val="tx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ebo" pitchFamily="2" charset="-7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tx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ebo" pitchFamily="2" charset="-79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solidFill>
                                          <a:schemeClr val="tx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ebo" pitchFamily="2" charset="-79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600" i="1" dirty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Heebo" pitchFamily="2" charset="-79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1600" b="0" dirty="0">
                    <a:solidFill>
                      <a:schemeClr val="tx2">
                        <a:lumMod val="25000"/>
                      </a:schemeClr>
                    </a:solidFill>
                    <a:latin typeface="Quattrocento" panose="02020502030000000404" pitchFamily="18" charset="0"/>
                    <a:cs typeface="Heebo" pitchFamily="2" charset="-79"/>
                  </a:rPr>
                  <a:t> 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he-IL" b="0" dirty="0">
                    <a:solidFill>
                      <a:schemeClr val="tx2">
                        <a:lumMod val="25000"/>
                      </a:schemeClr>
                    </a:solidFill>
                    <a:latin typeface="Quattrocento" panose="02020502030000000404" pitchFamily="18" charset="0"/>
                    <a:cs typeface="Heebo" pitchFamily="2" charset="-79"/>
                  </a:rPr>
                  <a:t>פתרון בעזרת שיטות אופטימיזציה מבוססות גרדיאנטים</a:t>
                </a:r>
              </a:p>
              <a:p>
                <a:pPr lvl="1" algn="r" rt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e-IL" sz="1600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Θ</m:t>
                    </m:r>
                    <m:r>
                      <a:rPr lang="en-US" sz="1600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←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Θ</m:t>
                    </m:r>
                    <m:r>
                      <a:rPr lang="en-US" sz="1600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𝜂</m:t>
                    </m:r>
                    <m:r>
                      <a:rPr lang="en-US" sz="1600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Heebo" pitchFamily="2" charset="-79"/>
                      </a:rPr>
                      <m:t>⋅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  <m:t>𝜕</m:t>
                        </m:r>
                        <m:r>
                          <a:rPr lang="en-US" sz="1600" b="0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  <m:t>ℒ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Heebo" pitchFamily="2" charset="-79"/>
                          </a:rPr>
                          <m:t>Θ</m:t>
                        </m:r>
                      </m:den>
                    </m:f>
                  </m:oMath>
                </a14:m>
                <a:endParaRPr lang="en-US" sz="1600" b="0" dirty="0">
                  <a:solidFill>
                    <a:schemeClr val="tx2">
                      <a:lumMod val="25000"/>
                    </a:schemeClr>
                  </a:solidFill>
                  <a:latin typeface="Quattrocento" panose="02020502030000000404" pitchFamily="18" charset="0"/>
                  <a:cs typeface="Heebo" pitchFamily="2" charset="-79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he-IL" dirty="0">
                    <a:solidFill>
                      <a:schemeClr val="tx2">
                        <a:lumMod val="25000"/>
                      </a:schemeClr>
                    </a:solidFill>
                    <a:latin typeface="Quattrocento" panose="02020502030000000404" pitchFamily="18" charset="0"/>
                    <a:cs typeface="Heebo" pitchFamily="2" charset="-79"/>
                  </a:rPr>
                  <a:t>כלים תומכי אופטימיזציה</a:t>
                </a:r>
              </a:p>
              <a:p>
                <a:pPr lvl="1" algn="r" rtl="1">
                  <a:lnSpc>
                    <a:spcPct val="150000"/>
                  </a:lnSpc>
                </a:pPr>
                <a:r>
                  <a:rPr lang="he-IL" sz="1600" b="0" dirty="0">
                    <a:solidFill>
                      <a:schemeClr val="tx2">
                        <a:lumMod val="25000"/>
                      </a:schemeClr>
                    </a:solidFill>
                    <a:latin typeface="Quattrocento" panose="02020502030000000404" pitchFamily="18" charset="0"/>
                    <a:cs typeface="Heebo" pitchFamily="2" charset="-79"/>
                  </a:rPr>
                  <a:t>נורמליזציה</a:t>
                </a:r>
                <a:endParaRPr lang="he-IL" sz="1600" dirty="0">
                  <a:solidFill>
                    <a:schemeClr val="tx2">
                      <a:lumMod val="25000"/>
                    </a:schemeClr>
                  </a:solidFill>
                  <a:latin typeface="Quattrocento" panose="02020502030000000404" pitchFamily="18" charset="0"/>
                  <a:cs typeface="Heebo" pitchFamily="2" charset="-79"/>
                </a:endParaRPr>
              </a:p>
              <a:p>
                <a:pPr lvl="1" algn="r" rtl="1">
                  <a:lnSpc>
                    <a:spcPct val="150000"/>
                  </a:lnSpc>
                </a:pPr>
                <a:r>
                  <a:rPr lang="he-IL" sz="1600" b="0" dirty="0">
                    <a:solidFill>
                      <a:schemeClr val="tx2">
                        <a:lumMod val="25000"/>
                      </a:schemeClr>
                    </a:solidFill>
                    <a:latin typeface="Quattrocento" panose="02020502030000000404" pitchFamily="18" charset="0"/>
                    <a:cs typeface="Heebo" pitchFamily="2" charset="-79"/>
                  </a:rPr>
                  <a:t>חיבורים שיוריים</a:t>
                </a:r>
              </a:p>
            </p:txBody>
          </p:sp>
        </mc:Choice>
        <mc:Fallback xmlns="">
          <p:sp>
            <p:nvSpPr>
              <p:cNvPr id="5" name="מציין מיקום תוכן 4">
                <a:extLst>
                  <a:ext uri="{FF2B5EF4-FFF2-40B4-BE49-F238E27FC236}">
                    <a16:creationId xmlns:a16="http://schemas.microsoft.com/office/drawing/2014/main" id="{E737D0BF-8724-3B80-B4DD-3C3D135768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1477" y="1758499"/>
                <a:ext cx="9801247" cy="406207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oogle Shape;340;p48">
            <a:extLst>
              <a:ext uri="{FF2B5EF4-FFF2-40B4-BE49-F238E27FC236}">
                <a16:creationId xmlns:a16="http://schemas.microsoft.com/office/drawing/2014/main" id="{270A2ADE-AAE3-5A6E-9A9C-94AE32F8FD6B}"/>
              </a:ext>
            </a:extLst>
          </p:cNvPr>
          <p:cNvCxnSpPr>
            <a:cxnSpLocks/>
          </p:cNvCxnSpPr>
          <p:nvPr/>
        </p:nvCxnSpPr>
        <p:spPr>
          <a:xfrm flipH="1">
            <a:off x="7490296" y="6377913"/>
            <a:ext cx="16537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340;p48">
            <a:extLst>
              <a:ext uri="{FF2B5EF4-FFF2-40B4-BE49-F238E27FC236}">
                <a16:creationId xmlns:a16="http://schemas.microsoft.com/office/drawing/2014/main" id="{AADBC579-76DE-410C-E186-5B1CBFD08A53}"/>
              </a:ext>
            </a:extLst>
          </p:cNvPr>
          <p:cNvCxnSpPr>
            <a:cxnSpLocks/>
          </p:cNvCxnSpPr>
          <p:nvPr/>
        </p:nvCxnSpPr>
        <p:spPr>
          <a:xfrm flipH="1">
            <a:off x="882869" y="1489161"/>
            <a:ext cx="1089922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340;p48">
            <a:extLst>
              <a:ext uri="{FF2B5EF4-FFF2-40B4-BE49-F238E27FC236}">
                <a16:creationId xmlns:a16="http://schemas.microsoft.com/office/drawing/2014/main" id="{9BD3EFC5-3E7E-EE45-7997-62CB7221FD25}"/>
              </a:ext>
            </a:extLst>
          </p:cNvPr>
          <p:cNvCxnSpPr>
            <a:cxnSpLocks/>
          </p:cNvCxnSpPr>
          <p:nvPr/>
        </p:nvCxnSpPr>
        <p:spPr>
          <a:xfrm flipH="1">
            <a:off x="5023588" y="6153100"/>
            <a:ext cx="493341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תיבת טקסט 38">
                <a:extLst>
                  <a:ext uri="{FF2B5EF4-FFF2-40B4-BE49-F238E27FC236}">
                    <a16:creationId xmlns:a16="http://schemas.microsoft.com/office/drawing/2014/main" id="{815194E1-8AC5-B1B7-8CF9-A5FFB3551229}"/>
                  </a:ext>
                </a:extLst>
              </p:cNvPr>
              <p:cNvSpPr txBox="1"/>
              <p:nvPr/>
            </p:nvSpPr>
            <p:spPr>
              <a:xfrm>
                <a:off x="2003710" y="3104700"/>
                <a:ext cx="3451159" cy="1465254"/>
              </a:xfrm>
              <a:prstGeom prst="round2DiagRect">
                <a:avLst>
                  <a:gd name="adj1" fmla="val 16667"/>
                  <a:gd name="adj2" fmla="val 41131"/>
                </a:avLst>
              </a:prstGeom>
              <a:noFill/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תיבת טקסט 38">
                <a:extLst>
                  <a:ext uri="{FF2B5EF4-FFF2-40B4-BE49-F238E27FC236}">
                    <a16:creationId xmlns:a16="http://schemas.microsoft.com/office/drawing/2014/main" id="{815194E1-8AC5-B1B7-8CF9-A5FFB3551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10" y="3104700"/>
                <a:ext cx="3451159" cy="1465254"/>
              </a:xfrm>
              <a:prstGeom prst="round2DiagRect">
                <a:avLst>
                  <a:gd name="adj1" fmla="val 16667"/>
                  <a:gd name="adj2" fmla="val 4113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תיבת טקסט 41">
                <a:extLst>
                  <a:ext uri="{FF2B5EF4-FFF2-40B4-BE49-F238E27FC236}">
                    <a16:creationId xmlns:a16="http://schemas.microsoft.com/office/drawing/2014/main" id="{0E735872-0D12-43F3-49FD-74DAFD7A148C}"/>
                  </a:ext>
                </a:extLst>
              </p:cNvPr>
              <p:cNvSpPr txBox="1"/>
              <p:nvPr/>
            </p:nvSpPr>
            <p:spPr>
              <a:xfrm>
                <a:off x="1775110" y="4475727"/>
                <a:ext cx="3908358" cy="853514"/>
              </a:xfrm>
              <a:prstGeom prst="round2DiagRect">
                <a:avLst>
                  <a:gd name="adj1" fmla="val 16667"/>
                  <a:gd name="adj2" fmla="val 41131"/>
                </a:avLst>
              </a:prstGeom>
              <a:noFill/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𝐿𝑎𝑦𝑒𝑟𝑁𝑜𝑟𝑚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תיבת טקסט 41">
                <a:extLst>
                  <a:ext uri="{FF2B5EF4-FFF2-40B4-BE49-F238E27FC236}">
                    <a16:creationId xmlns:a16="http://schemas.microsoft.com/office/drawing/2014/main" id="{0E735872-0D12-43F3-49FD-74DAFD7A1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110" y="4475727"/>
                <a:ext cx="3908358" cy="853514"/>
              </a:xfrm>
              <a:prstGeom prst="round2DiagRect">
                <a:avLst>
                  <a:gd name="adj1" fmla="val 16667"/>
                  <a:gd name="adj2" fmla="val 41131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תיבת טקסט 42">
                <a:extLst>
                  <a:ext uri="{FF2B5EF4-FFF2-40B4-BE49-F238E27FC236}">
                    <a16:creationId xmlns:a16="http://schemas.microsoft.com/office/drawing/2014/main" id="{FB259095-000B-A9F2-6A60-BE065A22C09A}"/>
                  </a:ext>
                </a:extLst>
              </p:cNvPr>
              <p:cNvSpPr txBox="1"/>
              <p:nvPr/>
            </p:nvSpPr>
            <p:spPr>
              <a:xfrm>
                <a:off x="3953348" y="4985877"/>
                <a:ext cx="2103120" cy="449207"/>
              </a:xfrm>
              <a:prstGeom prst="round2DiagRect">
                <a:avLst>
                  <a:gd name="adj1" fmla="val 16667"/>
                  <a:gd name="adj2" fmla="val 41131"/>
                </a:avLst>
              </a:prstGeom>
              <a:noFill/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he-IL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תיבת טקסט 42">
                <a:extLst>
                  <a:ext uri="{FF2B5EF4-FFF2-40B4-BE49-F238E27FC236}">
                    <a16:creationId xmlns:a16="http://schemas.microsoft.com/office/drawing/2014/main" id="{FB259095-000B-A9F2-6A60-BE065A22C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348" y="4985877"/>
                <a:ext cx="2103120" cy="449207"/>
              </a:xfrm>
              <a:prstGeom prst="round2DiagRect">
                <a:avLst>
                  <a:gd name="adj1" fmla="val 16667"/>
                  <a:gd name="adj2" fmla="val 41131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תמונה 44">
            <a:extLst>
              <a:ext uri="{FF2B5EF4-FFF2-40B4-BE49-F238E27FC236}">
                <a16:creationId xmlns:a16="http://schemas.microsoft.com/office/drawing/2014/main" id="{01A5383B-2BD3-D6D5-5681-58CAE94F8E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02"/>
          <a:stretch/>
        </p:blipFill>
        <p:spPr>
          <a:xfrm>
            <a:off x="2148110" y="4306062"/>
            <a:ext cx="1432238" cy="16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3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2" grpId="0" animBg="1"/>
      <p:bldP spid="42" grpId="1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013694D1-FBDA-3EA7-BC72-F65266303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0195" y="1288047"/>
            <a:ext cx="6093200" cy="753600"/>
          </a:xfrm>
        </p:spPr>
        <p:txBody>
          <a:bodyPr/>
          <a:lstStyle/>
          <a:p>
            <a:pPr algn="r" rtl="1"/>
            <a:r>
              <a:rPr lang="he-IL" sz="3600" dirty="0">
                <a:latin typeface="Quattrocento" panose="02020502030000000404" pitchFamily="18" charset="0"/>
                <a:cs typeface="Heebo" pitchFamily="2" charset="-79"/>
              </a:rPr>
              <a:t>רשתות קונבולוציה</a:t>
            </a:r>
            <a:endParaRPr lang="en-US" sz="3600" dirty="0">
              <a:latin typeface="Quattrocento" panose="02020502030000000404" pitchFamily="18" charset="0"/>
              <a:cs typeface="Heebo" pitchFamily="2" charset="-79"/>
            </a:endParaRPr>
          </a:p>
        </p:txBody>
      </p:sp>
      <p:sp>
        <p:nvSpPr>
          <p:cNvPr id="9" name="מציין מיקום טקסט 2">
            <a:extLst>
              <a:ext uri="{FF2B5EF4-FFF2-40B4-BE49-F238E27FC236}">
                <a16:creationId xmlns:a16="http://schemas.microsoft.com/office/drawing/2014/main" id="{DE9199C4-F449-3FA1-4546-E2D502641D09}"/>
              </a:ext>
            </a:extLst>
          </p:cNvPr>
          <p:cNvSpPr txBox="1">
            <a:spLocks/>
          </p:cNvSpPr>
          <p:nvPr/>
        </p:nvSpPr>
        <p:spPr>
          <a:xfrm>
            <a:off x="5280748" y="2113744"/>
            <a:ext cx="6302487" cy="421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None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None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None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None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None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None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None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None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attrocento"/>
              <a:buNone/>
              <a:defRPr sz="1867" b="0" i="0" u="none" strike="noStrike" cap="none">
                <a:solidFill>
                  <a:schemeClr val="dk2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שכבות קונבולוציה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חילוץ מידע </a:t>
            </a:r>
            <a:r>
              <a:rPr lang="he-IL" sz="1800" b="1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מקומי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פסיעה, ריפוד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Pooling</a:t>
            </a:r>
            <a:endParaRPr lang="he-IL" sz="18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סיווג תמונות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סדרת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Quattrocento" panose="02020502030000000404" pitchFamily="18" charset="0"/>
                <a:cs typeface="Heebo" pitchFamily="2" charset="-79"/>
              </a:rPr>
              <a:t>ResNet</a:t>
            </a:r>
            <a:endParaRPr lang="he-IL" sz="1800" dirty="0">
              <a:solidFill>
                <a:schemeClr val="bg2">
                  <a:lumMod val="50000"/>
                </a:schemeClr>
              </a:solidFill>
              <a:latin typeface="Quattrocento" panose="02020502030000000404" pitchFamily="18" charset="0"/>
              <a:cs typeface="Heebo" pitchFamily="2" charset="-79"/>
            </a:endParaRPr>
          </a:p>
        </p:txBody>
      </p:sp>
      <p:cxnSp>
        <p:nvCxnSpPr>
          <p:cNvPr id="10" name="Google Shape;340;p48">
            <a:extLst>
              <a:ext uri="{FF2B5EF4-FFF2-40B4-BE49-F238E27FC236}">
                <a16:creationId xmlns:a16="http://schemas.microsoft.com/office/drawing/2014/main" id="{23BDFDEF-4E6C-FAEB-ABA8-466D344A4054}"/>
              </a:ext>
            </a:extLst>
          </p:cNvPr>
          <p:cNvCxnSpPr>
            <a:cxnSpLocks/>
          </p:cNvCxnSpPr>
          <p:nvPr/>
        </p:nvCxnSpPr>
        <p:spPr>
          <a:xfrm flipH="1">
            <a:off x="5290908" y="2041647"/>
            <a:ext cx="64741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תמונה 2">
            <a:extLst>
              <a:ext uri="{FF2B5EF4-FFF2-40B4-BE49-F238E27FC236}">
                <a16:creationId xmlns:a16="http://schemas.microsoft.com/office/drawing/2014/main" id="{239C10B2-031B-83B2-1659-9D597345D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9" y="2346959"/>
            <a:ext cx="4087923" cy="2783841"/>
          </a:xfrm>
          <a:prstGeom prst="rect">
            <a:avLst/>
          </a:prstGeom>
        </p:spPr>
      </p:pic>
      <p:pic>
        <p:nvPicPr>
          <p:cNvPr id="5" name="תמונה 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9DE14749-4D68-EB39-28F0-DE07E0AA2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6040"/>
            <a:ext cx="4534393" cy="1805732"/>
          </a:xfrm>
          <a:prstGeom prst="rect">
            <a:avLst/>
          </a:prstGeom>
        </p:spPr>
      </p:pic>
      <p:pic>
        <p:nvPicPr>
          <p:cNvPr id="7" name="תמונה 6" descr="תמונה שמכילה טקסט, שעון&#10;&#10;התיאור נוצר באופן אוטומטי">
            <a:extLst>
              <a:ext uri="{FF2B5EF4-FFF2-40B4-BE49-F238E27FC236}">
                <a16:creationId xmlns:a16="http://schemas.microsoft.com/office/drawing/2014/main" id="{A08F3692-760A-AF11-85EF-8171138878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43" y="2995695"/>
            <a:ext cx="3801329" cy="1586421"/>
          </a:xfrm>
          <a:prstGeom prst="rect">
            <a:avLst/>
          </a:prstGeom>
        </p:spPr>
      </p:pic>
      <p:pic>
        <p:nvPicPr>
          <p:cNvPr id="12" name="תמונה 11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668B3772-9444-510D-1915-27D9E84118D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0" t="4654" r="3731" b="24362"/>
          <a:stretch/>
        </p:blipFill>
        <p:spPr>
          <a:xfrm rot="5400000">
            <a:off x="599394" y="2946399"/>
            <a:ext cx="3799844" cy="15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6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anadian Family Day by Slidesgo">
  <a:themeElements>
    <a:clrScheme name="Simple Light">
      <a:dk1>
        <a:srgbClr val="3D4246"/>
      </a:dk1>
      <a:lt1>
        <a:srgbClr val="FFFDF9"/>
      </a:lt1>
      <a:dk2>
        <a:srgbClr val="94918F"/>
      </a:dk2>
      <a:lt2>
        <a:srgbClr val="FFFFFF"/>
      </a:lt2>
      <a:accent1>
        <a:srgbClr val="9FAFA4"/>
      </a:accent1>
      <a:accent2>
        <a:srgbClr val="94918F"/>
      </a:accent2>
      <a:accent3>
        <a:srgbClr val="3D4246"/>
      </a:accent3>
      <a:accent4>
        <a:srgbClr val="F3C09C"/>
      </a:accent4>
      <a:accent5>
        <a:srgbClr val="FFFFFF"/>
      </a:accent5>
      <a:accent6>
        <a:srgbClr val="FFFFFF"/>
      </a:accent6>
      <a:hlink>
        <a:srgbClr val="A8A6A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orean Simple Style Consulting toolkit XL by Slidesgo">
  <a:themeElements>
    <a:clrScheme name="Simple Light">
      <a:dk1>
        <a:srgbClr val="806248"/>
      </a:dk1>
      <a:lt1>
        <a:srgbClr val="FFFFFF"/>
      </a:lt1>
      <a:dk2>
        <a:srgbClr val="A29B92"/>
      </a:dk2>
      <a:lt2>
        <a:srgbClr val="EEEEEE"/>
      </a:lt2>
      <a:accent1>
        <a:srgbClr val="EFE6DE"/>
      </a:accent1>
      <a:accent2>
        <a:srgbClr val="F9F4F0"/>
      </a:accent2>
      <a:accent3>
        <a:srgbClr val="E9DBCF"/>
      </a:accent3>
      <a:accent4>
        <a:srgbClr val="FFFFFF"/>
      </a:accent4>
      <a:accent5>
        <a:srgbClr val="FFFFFF"/>
      </a:accent5>
      <a:accent6>
        <a:srgbClr val="FFFFFF"/>
      </a:accent6>
      <a:hlink>
        <a:srgbClr val="80624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Canadian Family Day by Slidesgo</Template>
  <TotalTime>2998</TotalTime>
  <Words>2553</Words>
  <Application>Microsoft Office PowerPoint</Application>
  <PresentationFormat>מסך רחב</PresentationFormat>
  <Paragraphs>532</Paragraphs>
  <Slides>30</Slides>
  <Notes>30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11</vt:i4>
      </vt:variant>
      <vt:variant>
        <vt:lpstr>ערכת נושא</vt:lpstr>
      </vt:variant>
      <vt:variant>
        <vt:i4>6</vt:i4>
      </vt:variant>
      <vt:variant>
        <vt:lpstr>כותרות שקופיות</vt:lpstr>
      </vt:variant>
      <vt:variant>
        <vt:i4>30</vt:i4>
      </vt:variant>
    </vt:vector>
  </HeadingPairs>
  <TitlesOfParts>
    <vt:vector size="47" baseType="lpstr">
      <vt:lpstr>Arial</vt:lpstr>
      <vt:lpstr>Bebas Neue</vt:lpstr>
      <vt:lpstr>Calibri</vt:lpstr>
      <vt:lpstr>Cambria Math</vt:lpstr>
      <vt:lpstr>Cinzel</vt:lpstr>
      <vt:lpstr>Heebo</vt:lpstr>
      <vt:lpstr>Lora</vt:lpstr>
      <vt:lpstr>Nunito</vt:lpstr>
      <vt:lpstr>Proxima Nova</vt:lpstr>
      <vt:lpstr>Proxima Nova Semibold</vt:lpstr>
      <vt:lpstr>Quattrocento</vt:lpstr>
      <vt:lpstr>Canadian Family Day by Slidesgo</vt:lpstr>
      <vt:lpstr>Slidesgo Final Pages</vt:lpstr>
      <vt:lpstr>Korean Simple Style Consulting toolkit XL by Slidesgo</vt:lpstr>
      <vt:lpstr>1_Slidesgo Final Pages</vt:lpstr>
      <vt:lpstr>2_Slidesgo Final Pages</vt:lpstr>
      <vt:lpstr>3_Slidesgo Final Pages</vt:lpstr>
      <vt:lpstr>CLIP, GPT, ויישומיהם אימון מקדים של מערכות למידה בקנה מידה רחב</vt:lpstr>
      <vt:lpstr>מבוא</vt:lpstr>
      <vt:lpstr>מבוא </vt:lpstr>
      <vt:lpstr>בינה מלאכותית</vt:lpstr>
      <vt:lpstr>למידת מכונה</vt:lpstr>
      <vt:lpstr>למידה עמוקה </vt:lpstr>
      <vt:lpstr>רשתות נוירונים מלאכותיות</vt:lpstr>
      <vt:lpstr>למידה עמוקה</vt:lpstr>
      <vt:lpstr>רשתות קונבולוציה</vt:lpstr>
      <vt:lpstr>ארכיטקטורת ה-Transformer</vt:lpstr>
      <vt:lpstr>טכנולוגיות בעיבוד שפה טבעית</vt:lpstr>
      <vt:lpstr>משפחת GPT </vt:lpstr>
      <vt:lpstr>המטלות הרבות בעיבוד שפה טבעית (NLP)</vt:lpstr>
      <vt:lpstr>מאיפה הכול התחיל: GPT-1 Generative Pre-Trained Transformer</vt:lpstr>
      <vt:lpstr>GPT-1: מתודולוגיה</vt:lpstr>
      <vt:lpstr>למידה בלי למידה: GPT-2 התגלות הכוח החבוי במודלי שפה</vt:lpstr>
      <vt:lpstr>ללמוד כמו בן אנוש: GPT-3</vt:lpstr>
      <vt:lpstr>קנה מידה חישובי</vt:lpstr>
      <vt:lpstr>תכונותיו ומגבלותיו של GPT</vt:lpstr>
      <vt:lpstr>המודל CLIP </vt:lpstr>
      <vt:lpstr>המוטיבציה מאחורי CLIP Contrastive Language-Image Pretraining</vt:lpstr>
      <vt:lpstr>מתודולוגיית אימון</vt:lpstr>
      <vt:lpstr>מתודולוגיות העברה</vt:lpstr>
      <vt:lpstr>תכונותיו ומגבלותיו של CLIP</vt:lpstr>
      <vt:lpstr>השפעות רחבות </vt:lpstr>
      <vt:lpstr>הטיה חברתית</vt:lpstr>
      <vt:lpstr>בעיות נוספות</vt:lpstr>
      <vt:lpstr>סיכום </vt:lpstr>
      <vt:lpstr>סיכום</vt:lpstr>
      <vt:lpstr>תודה על ההקשבה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CLIP, GPT, ויישומיהם אימון מקדים של מערכות למידה בקנה מידה רחב</dc:title>
  <dc:creator>KANADA3@365.openu.ac.il</dc:creator>
  <cp:lastModifiedBy>KANADA3</cp:lastModifiedBy>
  <cp:revision>41</cp:revision>
  <dcterms:created xsi:type="dcterms:W3CDTF">2023-02-28T09:15:18Z</dcterms:created>
  <dcterms:modified xsi:type="dcterms:W3CDTF">2023-03-06T03:01:11Z</dcterms:modified>
</cp:coreProperties>
</file>